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68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516686"/>
            <a:ext cx="7477601" cy="5749290"/>
          </a:xfrm>
          <a:prstGeom prst="rect">
            <a:avLst/>
          </a:prstGeom>
          <a:noFill/>
          <a:ln/>
        </p:spPr>
        <p:txBody>
          <a:bodyPr wrap="square" rtlCol="0" anchor="t"/>
          <a:lstStyle/>
          <a:p>
            <a:pPr marL="0" indent="0">
              <a:lnSpc>
                <a:spcPts val="7545"/>
              </a:lnSpc>
              <a:buNone/>
            </a:pPr>
            <a:r>
              <a:rPr lang="en-US" sz="6036" b="1" dirty="0">
                <a:solidFill>
                  <a:srgbClr val="FFFFFF"/>
                </a:solidFill>
                <a:latin typeface="Nunito" pitchFamily="34" charset="0"/>
                <a:ea typeface="Nunito" pitchFamily="34" charset="-122"/>
                <a:cs typeface="Nunito" pitchFamily="34" charset="-120"/>
              </a:rPr>
              <a:t>Machine Learning Model to Estimate the Damage on the Economy due to Solar Storm over a Specific Region</a:t>
            </a:r>
            <a:endParaRPr lang="en-US" sz="6036" dirty="0"/>
          </a:p>
        </p:txBody>
      </p:sp>
      <p:sp>
        <p:nvSpPr>
          <p:cNvPr id="6" name="Text 2"/>
          <p:cNvSpPr/>
          <p:nvPr/>
        </p:nvSpPr>
        <p:spPr>
          <a:xfrm>
            <a:off x="833199" y="6521174"/>
            <a:ext cx="74776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by</a:t>
            </a:r>
          </a:p>
          <a:p>
            <a:pPr marL="0" indent="0">
              <a:lnSpc>
                <a:spcPts val="2799"/>
              </a:lnSpc>
              <a:buNone/>
            </a:pPr>
            <a:r>
              <a:rPr lang="en-US" sz="2000" b="1" dirty="0">
                <a:solidFill>
                  <a:schemeClr val="accent2">
                    <a:lumMod val="60000"/>
                    <a:lumOff val="40000"/>
                  </a:schemeClr>
                </a:solidFill>
                <a:latin typeface="PT Sans" pitchFamily="34" charset="0"/>
                <a:ea typeface="PT Sans" pitchFamily="34" charset="-122"/>
                <a:cs typeface="PT Sans" pitchFamily="34" charset="-120"/>
              </a:rPr>
              <a:t>Mili Chowdhury</a:t>
            </a:r>
          </a:p>
          <a:p>
            <a:pPr marL="0" indent="0">
              <a:lnSpc>
                <a:spcPts val="2799"/>
              </a:lnSpc>
              <a:buNone/>
            </a:pPr>
            <a:r>
              <a:rPr lang="en-US" sz="2000" b="1" dirty="0" err="1">
                <a:solidFill>
                  <a:schemeClr val="accent2">
                    <a:lumMod val="60000"/>
                    <a:lumOff val="40000"/>
                  </a:schemeClr>
                </a:solidFill>
                <a:latin typeface="PT Sans" pitchFamily="34" charset="0"/>
                <a:ea typeface="PT Sans" pitchFamily="34" charset="-122"/>
                <a:cs typeface="PT Sans" pitchFamily="34" charset="-120"/>
              </a:rPr>
              <a:t>Pratishruti</a:t>
            </a:r>
            <a:r>
              <a:rPr lang="en-US" sz="2000" b="1" dirty="0">
                <a:solidFill>
                  <a:schemeClr val="accent2">
                    <a:lumMod val="60000"/>
                    <a:lumOff val="40000"/>
                  </a:schemeClr>
                </a:solidFill>
                <a:latin typeface="PT Sans" pitchFamily="34" charset="0"/>
                <a:ea typeface="PT Sans" pitchFamily="34" charset="-122"/>
                <a:cs typeface="PT Sans" pitchFamily="34" charset="-120"/>
              </a:rPr>
              <a:t> Sahoo</a:t>
            </a:r>
          </a:p>
          <a:p>
            <a:pPr marL="0" indent="0">
              <a:lnSpc>
                <a:spcPts val="2799"/>
              </a:lnSpc>
              <a:buNone/>
            </a:pPr>
            <a:r>
              <a:rPr lang="en-US" sz="2000" b="1" dirty="0">
                <a:solidFill>
                  <a:schemeClr val="accent2">
                    <a:lumMod val="60000"/>
                    <a:lumOff val="40000"/>
                  </a:schemeClr>
                </a:solidFill>
                <a:latin typeface="PT Sans" pitchFamily="34" charset="0"/>
                <a:ea typeface="PT Sans" pitchFamily="34" charset="-122"/>
                <a:cs typeface="PT Sans" pitchFamily="34" charset="-120"/>
              </a:rPr>
              <a:t>Subhadeep Dey</a:t>
            </a:r>
            <a:endParaRPr lang="en-US" sz="2000" b="1" dirty="0">
              <a:solidFill>
                <a:schemeClr val="accent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32115" y="843677"/>
            <a:ext cx="7614880" cy="610195"/>
          </a:xfrm>
          <a:prstGeom prst="rect">
            <a:avLst/>
          </a:prstGeom>
          <a:noFill/>
          <a:ln/>
        </p:spPr>
        <p:txBody>
          <a:bodyPr wrap="none" rtlCol="0" anchor="t"/>
          <a:lstStyle/>
          <a:p>
            <a:pPr marL="0" indent="0">
              <a:lnSpc>
                <a:spcPts val="4805"/>
              </a:lnSpc>
              <a:buNone/>
            </a:pPr>
            <a:r>
              <a:rPr lang="en-US" sz="3844" b="1" dirty="0">
                <a:solidFill>
                  <a:srgbClr val="FFFFFF"/>
                </a:solidFill>
                <a:latin typeface="Nunito" pitchFamily="34" charset="0"/>
                <a:ea typeface="Nunito" pitchFamily="34" charset="-122"/>
                <a:cs typeface="Nunito" pitchFamily="34" charset="-120"/>
              </a:rPr>
              <a:t>Feature Engineering and Selection</a:t>
            </a:r>
            <a:endParaRPr lang="en-US" sz="3844" dirty="0"/>
          </a:p>
        </p:txBody>
      </p:sp>
      <p:sp>
        <p:nvSpPr>
          <p:cNvPr id="6" name="Shape 2"/>
          <p:cNvSpPr/>
          <p:nvPr/>
        </p:nvSpPr>
        <p:spPr>
          <a:xfrm>
            <a:off x="1012746" y="1746647"/>
            <a:ext cx="24289" cy="5639157"/>
          </a:xfrm>
          <a:prstGeom prst="rect">
            <a:avLst/>
          </a:prstGeom>
          <a:solidFill>
            <a:srgbClr val="262654"/>
          </a:solidFill>
          <a:ln/>
        </p:spPr>
        <p:txBody>
          <a:bodyPr/>
          <a:lstStyle/>
          <a:p>
            <a:endParaRPr lang="en-IN" dirty="0"/>
          </a:p>
        </p:txBody>
      </p:sp>
      <p:sp>
        <p:nvSpPr>
          <p:cNvPr id="7" name="Shape 3"/>
          <p:cNvSpPr/>
          <p:nvPr/>
        </p:nvSpPr>
        <p:spPr>
          <a:xfrm>
            <a:off x="1244501" y="2106573"/>
            <a:ext cx="683300" cy="24289"/>
          </a:xfrm>
          <a:prstGeom prst="rect">
            <a:avLst/>
          </a:prstGeom>
          <a:solidFill>
            <a:srgbClr val="F2B42D"/>
          </a:solidFill>
          <a:ln/>
        </p:spPr>
        <p:txBody>
          <a:bodyPr/>
          <a:lstStyle/>
          <a:p>
            <a:endParaRPr lang="en-IN"/>
          </a:p>
        </p:txBody>
      </p:sp>
      <p:sp>
        <p:nvSpPr>
          <p:cNvPr id="8" name="Shape 4"/>
          <p:cNvSpPr/>
          <p:nvPr/>
        </p:nvSpPr>
        <p:spPr>
          <a:xfrm>
            <a:off x="805279" y="1899166"/>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9" name="Text 5"/>
          <p:cNvSpPr/>
          <p:nvPr/>
        </p:nvSpPr>
        <p:spPr>
          <a:xfrm>
            <a:off x="936962" y="1935718"/>
            <a:ext cx="175736" cy="366117"/>
          </a:xfrm>
          <a:prstGeom prst="rect">
            <a:avLst/>
          </a:prstGeom>
          <a:noFill/>
          <a:ln/>
        </p:spPr>
        <p:txBody>
          <a:bodyPr wrap="none" rtlCol="0" anchor="t"/>
          <a:lstStyle/>
          <a:p>
            <a:pPr marL="0" indent="0" algn="ctr">
              <a:lnSpc>
                <a:spcPts val="2883"/>
              </a:lnSpc>
              <a:buNone/>
            </a:pPr>
            <a:r>
              <a:rPr lang="en-US" sz="2306" b="1" dirty="0">
                <a:solidFill>
                  <a:srgbClr val="F2B42D"/>
                </a:solidFill>
                <a:latin typeface="Nunito" pitchFamily="34" charset="0"/>
                <a:ea typeface="Nunito" pitchFamily="34" charset="-122"/>
                <a:cs typeface="Nunito" pitchFamily="34" charset="-120"/>
              </a:rPr>
              <a:t>1</a:t>
            </a:r>
            <a:endParaRPr lang="en-US" sz="2306" dirty="0"/>
          </a:p>
        </p:txBody>
      </p:sp>
      <p:sp>
        <p:nvSpPr>
          <p:cNvPr id="10" name="Text 6"/>
          <p:cNvSpPr/>
          <p:nvPr/>
        </p:nvSpPr>
        <p:spPr>
          <a:xfrm>
            <a:off x="2098715" y="1941790"/>
            <a:ext cx="2440662" cy="305038"/>
          </a:xfrm>
          <a:prstGeom prst="rect">
            <a:avLst/>
          </a:prstGeom>
          <a:noFill/>
          <a:ln/>
        </p:spPr>
        <p:txBody>
          <a:bodyPr wrap="none" rtlCol="0" anchor="t"/>
          <a:lstStyle/>
          <a:p>
            <a:pPr marL="0" indent="0" algn="l">
              <a:lnSpc>
                <a:spcPts val="2402"/>
              </a:lnSpc>
              <a:buNone/>
            </a:pPr>
            <a:r>
              <a:rPr lang="en-US" sz="1922" b="1" dirty="0">
                <a:solidFill>
                  <a:srgbClr val="F2B42D"/>
                </a:solidFill>
                <a:latin typeface="Nunito" pitchFamily="34" charset="0"/>
                <a:ea typeface="Nunito" pitchFamily="34" charset="-122"/>
                <a:cs typeface="Nunito" pitchFamily="34" charset="-120"/>
              </a:rPr>
              <a:t>Data Exploration</a:t>
            </a:r>
            <a:endParaRPr lang="en-US" sz="1922" dirty="0"/>
          </a:p>
        </p:txBody>
      </p:sp>
      <p:sp>
        <p:nvSpPr>
          <p:cNvPr id="11" name="Text 7"/>
          <p:cNvSpPr/>
          <p:nvPr/>
        </p:nvSpPr>
        <p:spPr>
          <a:xfrm>
            <a:off x="2098715" y="2363867"/>
            <a:ext cx="6313170" cy="93726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Conduct a thorough analysis of the available data, including statistical summaries, visualizations, and identification of key variables that may influence solar storm damage.</a:t>
            </a:r>
            <a:endParaRPr lang="en-US" sz="1537" dirty="0"/>
          </a:p>
        </p:txBody>
      </p:sp>
      <p:sp>
        <p:nvSpPr>
          <p:cNvPr id="12" name="Shape 8"/>
          <p:cNvSpPr/>
          <p:nvPr/>
        </p:nvSpPr>
        <p:spPr>
          <a:xfrm>
            <a:off x="1244501" y="4051340"/>
            <a:ext cx="683300" cy="24289"/>
          </a:xfrm>
          <a:prstGeom prst="rect">
            <a:avLst/>
          </a:prstGeom>
          <a:solidFill>
            <a:srgbClr val="D7425E"/>
          </a:solidFill>
          <a:ln/>
        </p:spPr>
        <p:txBody>
          <a:bodyPr/>
          <a:lstStyle/>
          <a:p>
            <a:endParaRPr lang="en-IN"/>
          </a:p>
        </p:txBody>
      </p:sp>
      <p:sp>
        <p:nvSpPr>
          <p:cNvPr id="13" name="Shape 9"/>
          <p:cNvSpPr/>
          <p:nvPr/>
        </p:nvSpPr>
        <p:spPr>
          <a:xfrm>
            <a:off x="805279" y="3843933"/>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14" name="Text 10"/>
          <p:cNvSpPr/>
          <p:nvPr/>
        </p:nvSpPr>
        <p:spPr>
          <a:xfrm>
            <a:off x="936962" y="3880485"/>
            <a:ext cx="175736" cy="366117"/>
          </a:xfrm>
          <a:prstGeom prst="rect">
            <a:avLst/>
          </a:prstGeom>
          <a:noFill/>
          <a:ln/>
        </p:spPr>
        <p:txBody>
          <a:bodyPr wrap="none" rtlCol="0" anchor="t"/>
          <a:lstStyle/>
          <a:p>
            <a:pPr marL="0" indent="0" algn="ctr">
              <a:lnSpc>
                <a:spcPts val="2883"/>
              </a:lnSpc>
              <a:buNone/>
            </a:pPr>
            <a:r>
              <a:rPr lang="en-US" sz="2306" b="1" dirty="0">
                <a:solidFill>
                  <a:srgbClr val="D7425E"/>
                </a:solidFill>
                <a:latin typeface="Nunito" pitchFamily="34" charset="0"/>
                <a:ea typeface="Nunito" pitchFamily="34" charset="-122"/>
                <a:cs typeface="Nunito" pitchFamily="34" charset="-120"/>
              </a:rPr>
              <a:t>2</a:t>
            </a:r>
            <a:endParaRPr lang="en-US" sz="2306" dirty="0"/>
          </a:p>
        </p:txBody>
      </p:sp>
      <p:sp>
        <p:nvSpPr>
          <p:cNvPr id="15" name="Text 11"/>
          <p:cNvSpPr/>
          <p:nvPr/>
        </p:nvSpPr>
        <p:spPr>
          <a:xfrm>
            <a:off x="2098715" y="3886557"/>
            <a:ext cx="2440662" cy="305038"/>
          </a:xfrm>
          <a:prstGeom prst="rect">
            <a:avLst/>
          </a:prstGeom>
          <a:noFill/>
          <a:ln/>
        </p:spPr>
        <p:txBody>
          <a:bodyPr wrap="none" rtlCol="0" anchor="t"/>
          <a:lstStyle/>
          <a:p>
            <a:pPr marL="0" indent="0" algn="l">
              <a:lnSpc>
                <a:spcPts val="2402"/>
              </a:lnSpc>
              <a:buNone/>
            </a:pPr>
            <a:r>
              <a:rPr lang="en-US" sz="1922" b="1" dirty="0">
                <a:solidFill>
                  <a:srgbClr val="D7425E"/>
                </a:solidFill>
                <a:latin typeface="Nunito" pitchFamily="34" charset="0"/>
                <a:ea typeface="Nunito" pitchFamily="34" charset="-122"/>
                <a:cs typeface="Nunito" pitchFamily="34" charset="-120"/>
              </a:rPr>
              <a:t>Feature Generation</a:t>
            </a:r>
            <a:endParaRPr lang="en-US" sz="1922" dirty="0"/>
          </a:p>
        </p:txBody>
      </p:sp>
      <p:sp>
        <p:nvSpPr>
          <p:cNvPr id="16" name="Text 12"/>
          <p:cNvSpPr/>
          <p:nvPr/>
        </p:nvSpPr>
        <p:spPr>
          <a:xfrm>
            <a:off x="2098715" y="4308634"/>
            <a:ext cx="6313170" cy="93726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By integrating or modifying the raw data, one can produce new characteristics like classifying the damages into distinct groups according to the damages within different sectors.</a:t>
            </a:r>
            <a:endParaRPr lang="en-US" sz="1537" dirty="0"/>
          </a:p>
        </p:txBody>
      </p:sp>
      <p:sp>
        <p:nvSpPr>
          <p:cNvPr id="17" name="Shape 13"/>
          <p:cNvSpPr/>
          <p:nvPr/>
        </p:nvSpPr>
        <p:spPr>
          <a:xfrm>
            <a:off x="1244501" y="5996107"/>
            <a:ext cx="683300" cy="24289"/>
          </a:xfrm>
          <a:prstGeom prst="rect">
            <a:avLst/>
          </a:prstGeom>
          <a:solidFill>
            <a:srgbClr val="DD785E"/>
          </a:solidFill>
          <a:ln/>
        </p:spPr>
        <p:txBody>
          <a:bodyPr/>
          <a:lstStyle/>
          <a:p>
            <a:endParaRPr lang="en-IN"/>
          </a:p>
        </p:txBody>
      </p:sp>
      <p:sp>
        <p:nvSpPr>
          <p:cNvPr id="18" name="Shape 14"/>
          <p:cNvSpPr/>
          <p:nvPr/>
        </p:nvSpPr>
        <p:spPr>
          <a:xfrm>
            <a:off x="805279" y="5788700"/>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19" name="Text 15"/>
          <p:cNvSpPr/>
          <p:nvPr/>
        </p:nvSpPr>
        <p:spPr>
          <a:xfrm>
            <a:off x="936962" y="5825252"/>
            <a:ext cx="175736" cy="366117"/>
          </a:xfrm>
          <a:prstGeom prst="rect">
            <a:avLst/>
          </a:prstGeom>
          <a:noFill/>
          <a:ln/>
        </p:spPr>
        <p:txBody>
          <a:bodyPr wrap="none" rtlCol="0" anchor="t"/>
          <a:lstStyle/>
          <a:p>
            <a:pPr marL="0" indent="0" algn="ctr">
              <a:lnSpc>
                <a:spcPts val="2883"/>
              </a:lnSpc>
              <a:buNone/>
            </a:pPr>
            <a:r>
              <a:rPr lang="en-US" sz="2306" b="1" dirty="0">
                <a:solidFill>
                  <a:srgbClr val="DD785E"/>
                </a:solidFill>
                <a:latin typeface="Nunito" pitchFamily="34" charset="0"/>
                <a:ea typeface="Nunito" pitchFamily="34" charset="-122"/>
                <a:cs typeface="Nunito" pitchFamily="34" charset="-120"/>
              </a:rPr>
              <a:t>3</a:t>
            </a:r>
            <a:endParaRPr lang="en-US" sz="2306" dirty="0"/>
          </a:p>
        </p:txBody>
      </p:sp>
      <p:sp>
        <p:nvSpPr>
          <p:cNvPr id="20" name="Text 16"/>
          <p:cNvSpPr/>
          <p:nvPr/>
        </p:nvSpPr>
        <p:spPr>
          <a:xfrm>
            <a:off x="2098715" y="5831324"/>
            <a:ext cx="2440662" cy="305038"/>
          </a:xfrm>
          <a:prstGeom prst="rect">
            <a:avLst/>
          </a:prstGeom>
          <a:noFill/>
          <a:ln/>
        </p:spPr>
        <p:txBody>
          <a:bodyPr wrap="none" rtlCol="0" anchor="t"/>
          <a:lstStyle/>
          <a:p>
            <a:pPr marL="0" indent="0" algn="l">
              <a:lnSpc>
                <a:spcPts val="2402"/>
              </a:lnSpc>
              <a:buNone/>
            </a:pPr>
            <a:r>
              <a:rPr lang="en-US" sz="1922" b="1" dirty="0">
                <a:solidFill>
                  <a:srgbClr val="DD785E"/>
                </a:solidFill>
                <a:latin typeface="Nunito" pitchFamily="34" charset="0"/>
                <a:ea typeface="Nunito" pitchFamily="34" charset="-122"/>
                <a:cs typeface="Nunito" pitchFamily="34" charset="-120"/>
              </a:rPr>
              <a:t>Feature Selection</a:t>
            </a:r>
            <a:endParaRPr lang="en-US" sz="1922" dirty="0"/>
          </a:p>
        </p:txBody>
      </p:sp>
      <p:sp>
        <p:nvSpPr>
          <p:cNvPr id="21" name="Text 17"/>
          <p:cNvSpPr/>
          <p:nvPr/>
        </p:nvSpPr>
        <p:spPr>
          <a:xfrm>
            <a:off x="2098715" y="6253401"/>
            <a:ext cx="6313170" cy="93726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Use advanced techniques like correlation analysis, recursive feature elimination to identify the most informative and predictive features for the damage estimation model.</a:t>
            </a:r>
            <a:endParaRPr lang="en-US" sz="153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036558"/>
            <a:ext cx="846367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Damage Estimation Methodology</a:t>
            </a:r>
            <a:endParaRPr lang="en-US" sz="4374" dirty="0"/>
          </a:p>
        </p:txBody>
      </p:sp>
      <p:pic>
        <p:nvPicPr>
          <p:cNvPr id="5" name="Image 1" descr="preencoded.png"/>
          <p:cNvPicPr>
            <a:picLocks noChangeAspect="1"/>
          </p:cNvPicPr>
          <p:nvPr/>
        </p:nvPicPr>
        <p:blipFill>
          <a:blip r:embed="rId4"/>
          <a:stretch>
            <a:fillRect/>
          </a:stretch>
        </p:blipFill>
        <p:spPr>
          <a:xfrm>
            <a:off x="4012168" y="2175272"/>
            <a:ext cx="1639014" cy="1635562"/>
          </a:xfrm>
          <a:prstGeom prst="rect">
            <a:avLst/>
          </a:prstGeom>
        </p:spPr>
      </p:pic>
      <p:sp>
        <p:nvSpPr>
          <p:cNvPr id="6" name="Text 2"/>
          <p:cNvSpPr/>
          <p:nvPr/>
        </p:nvSpPr>
        <p:spPr>
          <a:xfrm>
            <a:off x="4748213" y="2982754"/>
            <a:ext cx="166688" cy="444341"/>
          </a:xfrm>
          <a:prstGeom prst="rect">
            <a:avLst/>
          </a:prstGeom>
          <a:noFill/>
          <a:ln/>
        </p:spPr>
        <p:txBody>
          <a:bodyPr wrap="none" rtlCol="0" anchor="t"/>
          <a:lstStyle/>
          <a:p>
            <a:pPr marL="0" indent="0" algn="ctr">
              <a:lnSpc>
                <a:spcPts val="3499"/>
              </a:lnSpc>
              <a:buNone/>
            </a:pPr>
            <a:r>
              <a:rPr lang="en-US" sz="2187" b="1" dirty="0">
                <a:solidFill>
                  <a:srgbClr val="F2B42D"/>
                </a:solidFill>
                <a:latin typeface="Nunito" pitchFamily="34" charset="0"/>
                <a:ea typeface="Nunito" pitchFamily="34" charset="-122"/>
                <a:cs typeface="Nunito" pitchFamily="34" charset="-120"/>
              </a:rPr>
              <a:t>1</a:t>
            </a:r>
            <a:endParaRPr lang="en-US" sz="2187" dirty="0"/>
          </a:p>
        </p:txBody>
      </p:sp>
      <p:sp>
        <p:nvSpPr>
          <p:cNvPr id="7" name="Text 3"/>
          <p:cNvSpPr/>
          <p:nvPr/>
        </p:nvSpPr>
        <p:spPr>
          <a:xfrm>
            <a:off x="5873353" y="2397442"/>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Modeling</a:t>
            </a:r>
            <a:endParaRPr lang="en-US" sz="2187" dirty="0"/>
          </a:p>
        </p:txBody>
      </p:sp>
      <p:sp>
        <p:nvSpPr>
          <p:cNvPr id="8" name="Text 4"/>
          <p:cNvSpPr/>
          <p:nvPr/>
        </p:nvSpPr>
        <p:spPr>
          <a:xfrm>
            <a:off x="5873353" y="2877860"/>
            <a:ext cx="618636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Develop predictive models to estimate damage based on historical data and simulations.</a:t>
            </a:r>
            <a:endParaRPr lang="en-US" sz="1750" dirty="0"/>
          </a:p>
        </p:txBody>
      </p:sp>
      <p:sp>
        <p:nvSpPr>
          <p:cNvPr id="9" name="Shape 5"/>
          <p:cNvSpPr/>
          <p:nvPr/>
        </p:nvSpPr>
        <p:spPr>
          <a:xfrm>
            <a:off x="5706666" y="3825389"/>
            <a:ext cx="6519743" cy="13871"/>
          </a:xfrm>
          <a:prstGeom prst="rect">
            <a:avLst/>
          </a:prstGeom>
          <a:solidFill>
            <a:srgbClr val="F2B42D"/>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192661" y="3866317"/>
            <a:ext cx="3278029" cy="1635562"/>
          </a:xfrm>
          <a:prstGeom prst="rect">
            <a:avLst/>
          </a:prstGeom>
        </p:spPr>
      </p:pic>
      <p:sp>
        <p:nvSpPr>
          <p:cNvPr id="11" name="Text 6"/>
          <p:cNvSpPr/>
          <p:nvPr/>
        </p:nvSpPr>
        <p:spPr>
          <a:xfrm>
            <a:off x="4748332" y="4461867"/>
            <a:ext cx="166688" cy="444341"/>
          </a:xfrm>
          <a:prstGeom prst="rect">
            <a:avLst/>
          </a:prstGeom>
          <a:noFill/>
          <a:ln/>
        </p:spPr>
        <p:txBody>
          <a:bodyPr wrap="none" rtlCol="0" anchor="t"/>
          <a:lstStyle/>
          <a:p>
            <a:pPr marL="0" indent="0" algn="ctr">
              <a:lnSpc>
                <a:spcPts val="3499"/>
              </a:lnSpc>
              <a:buNone/>
            </a:pPr>
            <a:r>
              <a:rPr lang="en-US" sz="2187" b="1" dirty="0">
                <a:solidFill>
                  <a:srgbClr val="D7425E"/>
                </a:solidFill>
                <a:latin typeface="Nunito" pitchFamily="34" charset="0"/>
                <a:ea typeface="Nunito" pitchFamily="34" charset="-122"/>
                <a:cs typeface="Nunito" pitchFamily="34" charset="-120"/>
              </a:rPr>
              <a:t>2</a:t>
            </a:r>
            <a:endParaRPr lang="en-US" sz="2187" dirty="0"/>
          </a:p>
        </p:txBody>
      </p:sp>
      <p:sp>
        <p:nvSpPr>
          <p:cNvPr id="12" name="Text 7"/>
          <p:cNvSpPr/>
          <p:nvPr/>
        </p:nvSpPr>
        <p:spPr>
          <a:xfrm>
            <a:off x="6692860" y="4088487"/>
            <a:ext cx="3228618"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Vulnerability Assessment</a:t>
            </a:r>
            <a:endParaRPr lang="en-US" sz="2187" dirty="0"/>
          </a:p>
        </p:txBody>
      </p:sp>
      <p:sp>
        <p:nvSpPr>
          <p:cNvPr id="13" name="Text 8"/>
          <p:cNvSpPr/>
          <p:nvPr/>
        </p:nvSpPr>
        <p:spPr>
          <a:xfrm>
            <a:off x="6692860" y="4568904"/>
            <a:ext cx="5366861"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Analyze infrastructure susceptibility and exposure to solar storm impacts.</a:t>
            </a:r>
            <a:endParaRPr lang="en-US" sz="1750" dirty="0"/>
          </a:p>
        </p:txBody>
      </p:sp>
      <p:sp>
        <p:nvSpPr>
          <p:cNvPr id="14" name="Shape 9"/>
          <p:cNvSpPr/>
          <p:nvPr/>
        </p:nvSpPr>
        <p:spPr>
          <a:xfrm>
            <a:off x="6526173" y="5516434"/>
            <a:ext cx="5700236" cy="13871"/>
          </a:xfrm>
          <a:prstGeom prst="rect">
            <a:avLst/>
          </a:prstGeom>
          <a:solidFill>
            <a:srgbClr val="D7425E"/>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2373154" y="5557361"/>
            <a:ext cx="4917043" cy="1635562"/>
          </a:xfrm>
          <a:prstGeom prst="rect">
            <a:avLst/>
          </a:prstGeom>
        </p:spPr>
      </p:pic>
      <p:sp>
        <p:nvSpPr>
          <p:cNvPr id="16" name="Text 10"/>
          <p:cNvSpPr/>
          <p:nvPr/>
        </p:nvSpPr>
        <p:spPr>
          <a:xfrm>
            <a:off x="4748332" y="6152912"/>
            <a:ext cx="166688" cy="444341"/>
          </a:xfrm>
          <a:prstGeom prst="rect">
            <a:avLst/>
          </a:prstGeom>
          <a:noFill/>
          <a:ln/>
        </p:spPr>
        <p:txBody>
          <a:bodyPr wrap="none" rtlCol="0" anchor="t"/>
          <a:lstStyle/>
          <a:p>
            <a:pPr marL="0" indent="0" algn="ctr">
              <a:lnSpc>
                <a:spcPts val="3499"/>
              </a:lnSpc>
              <a:buNone/>
            </a:pPr>
            <a:r>
              <a:rPr lang="en-US" sz="2187" b="1" dirty="0">
                <a:solidFill>
                  <a:srgbClr val="DD785E"/>
                </a:solidFill>
                <a:latin typeface="Nunito" pitchFamily="34" charset="0"/>
                <a:ea typeface="Nunito" pitchFamily="34" charset="-122"/>
                <a:cs typeface="Nunito" pitchFamily="34" charset="-120"/>
              </a:rPr>
              <a:t>3</a:t>
            </a:r>
            <a:endParaRPr lang="en-US" sz="2187" dirty="0"/>
          </a:p>
        </p:txBody>
      </p:sp>
      <p:sp>
        <p:nvSpPr>
          <p:cNvPr id="17" name="Text 11"/>
          <p:cNvSpPr/>
          <p:nvPr/>
        </p:nvSpPr>
        <p:spPr>
          <a:xfrm>
            <a:off x="7512367" y="5779532"/>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Risk Quantification</a:t>
            </a:r>
            <a:endParaRPr lang="en-US" sz="2187" dirty="0"/>
          </a:p>
        </p:txBody>
      </p:sp>
      <p:sp>
        <p:nvSpPr>
          <p:cNvPr id="18" name="Text 12"/>
          <p:cNvSpPr/>
          <p:nvPr/>
        </p:nvSpPr>
        <p:spPr>
          <a:xfrm>
            <a:off x="7512367" y="6259949"/>
            <a:ext cx="4547354"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Quantify potential economic losses and disruptions.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924163"/>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Damage Estimation Methodology</a:t>
            </a:r>
            <a:endParaRPr lang="en-US" sz="4374" dirty="0"/>
          </a:p>
        </p:txBody>
      </p:sp>
      <p:sp>
        <p:nvSpPr>
          <p:cNvPr id="6" name="Text 2"/>
          <p:cNvSpPr/>
          <p:nvPr/>
        </p:nvSpPr>
        <p:spPr>
          <a:xfrm>
            <a:off x="833199" y="2646164"/>
            <a:ext cx="7477601"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damage estimation methodology involves a multifaceted approach.</a:t>
            </a:r>
            <a:endParaRPr lang="en-US" sz="1750" dirty="0"/>
          </a:p>
        </p:txBody>
      </p:sp>
      <p:sp>
        <p:nvSpPr>
          <p:cNvPr id="7" name="Text 3"/>
          <p:cNvSpPr/>
          <p:nvPr/>
        </p:nvSpPr>
        <p:spPr>
          <a:xfrm>
            <a:off x="833199" y="3251478"/>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First, developing data-driven predictive models to estimate the extent of damage based on </a:t>
            </a:r>
            <a:r>
              <a:rPr lang="en-US" sz="1750" b="1" dirty="0">
                <a:solidFill>
                  <a:srgbClr val="FFFF00"/>
                </a:solidFill>
                <a:latin typeface="PT Sans" pitchFamily="34" charset="0"/>
                <a:ea typeface="PT Sans" pitchFamily="34" charset="-122"/>
                <a:cs typeface="PT Sans" pitchFamily="34" charset="-120"/>
              </a:rPr>
              <a:t>historical observations </a:t>
            </a:r>
            <a:r>
              <a:rPr lang="en-US" sz="1750" dirty="0">
                <a:solidFill>
                  <a:srgbClr val="FFFFFF"/>
                </a:solidFill>
                <a:latin typeface="PT Sans" pitchFamily="34" charset="0"/>
                <a:ea typeface="PT Sans" pitchFamily="34" charset="-122"/>
                <a:cs typeface="PT Sans" pitchFamily="34" charset="-120"/>
              </a:rPr>
              <a:t>with the help of regression tree algorithm.</a:t>
            </a:r>
            <a:endParaRPr lang="en-US" sz="1750" dirty="0"/>
          </a:p>
        </p:txBody>
      </p:sp>
      <p:sp>
        <p:nvSpPr>
          <p:cNvPr id="8" name="Text 4"/>
          <p:cNvSpPr/>
          <p:nvPr/>
        </p:nvSpPr>
        <p:spPr>
          <a:xfrm>
            <a:off x="833199" y="4567595"/>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Second, conducting </a:t>
            </a:r>
            <a:r>
              <a:rPr lang="en-US" sz="1750" b="1" dirty="0">
                <a:solidFill>
                  <a:srgbClr val="FFFF00"/>
                </a:solidFill>
                <a:latin typeface="PT Sans" pitchFamily="34" charset="0"/>
                <a:ea typeface="PT Sans" pitchFamily="34" charset="-122"/>
                <a:cs typeface="PT Sans" pitchFamily="34" charset="-120"/>
              </a:rPr>
              <a:t>a detailed vulnerability assessment </a:t>
            </a:r>
            <a:r>
              <a:rPr lang="en-US" sz="1750" dirty="0">
                <a:solidFill>
                  <a:srgbClr val="FFFFFF"/>
                </a:solidFill>
                <a:latin typeface="PT Sans" pitchFamily="34" charset="0"/>
                <a:ea typeface="PT Sans" pitchFamily="34" charset="-122"/>
                <a:cs typeface="PT Sans" pitchFamily="34" charset="-120"/>
              </a:rPr>
              <a:t>to understand the susceptibility and exposure of critical infrastructure within the region, and quantifying the potential economic losses, service disruptions that could result from a severe solar storm.</a:t>
            </a:r>
            <a:endParaRPr lang="en-US" sz="1750" dirty="0"/>
          </a:p>
        </p:txBody>
      </p:sp>
      <p:sp>
        <p:nvSpPr>
          <p:cNvPr id="9" name="Text 5"/>
          <p:cNvSpPr/>
          <p:nvPr/>
        </p:nvSpPr>
        <p:spPr>
          <a:xfrm>
            <a:off x="833199" y="6239113"/>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Finally, </a:t>
            </a:r>
            <a:r>
              <a:rPr lang="en-US" sz="1750" b="1" dirty="0">
                <a:solidFill>
                  <a:srgbClr val="FFFF00"/>
                </a:solidFill>
                <a:latin typeface="PT Sans" pitchFamily="34" charset="0"/>
                <a:ea typeface="PT Sans" pitchFamily="34" charset="-122"/>
                <a:cs typeface="PT Sans" pitchFamily="34" charset="-120"/>
              </a:rPr>
              <a:t>in order to adjust the inflation rate</a:t>
            </a:r>
            <a:r>
              <a:rPr lang="en-US" sz="1750" dirty="0">
                <a:solidFill>
                  <a:srgbClr val="FFFFFF"/>
                </a:solidFill>
                <a:latin typeface="PT Sans" pitchFamily="34" charset="0"/>
                <a:ea typeface="PT Sans" pitchFamily="34" charset="-122"/>
                <a:cs typeface="PT Sans" pitchFamily="34" charset="-120"/>
              </a:rPr>
              <a:t>, a base year will be taken and as per the present economic conditions the predicted value of economic loss will be determined.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563189" y="606981"/>
            <a:ext cx="5503902" cy="687943"/>
          </a:xfrm>
          <a:prstGeom prst="rect">
            <a:avLst/>
          </a:prstGeom>
          <a:noFill/>
          <a:ln/>
        </p:spPr>
        <p:txBody>
          <a:bodyPr wrap="none" rtlCol="0" anchor="t"/>
          <a:lstStyle/>
          <a:p>
            <a:pPr marL="0" indent="0" algn="ctr">
              <a:lnSpc>
                <a:spcPts val="5417"/>
              </a:lnSpc>
              <a:buNone/>
            </a:pPr>
            <a:r>
              <a:rPr lang="en-US" sz="4334" b="1" dirty="0">
                <a:solidFill>
                  <a:srgbClr val="FFFFFF"/>
                </a:solidFill>
                <a:latin typeface="Nunito" pitchFamily="34" charset="0"/>
                <a:ea typeface="Nunito" pitchFamily="34" charset="-122"/>
                <a:cs typeface="Nunito" pitchFamily="34" charset="-120"/>
              </a:rPr>
              <a:t>Dummy Dataset</a:t>
            </a:r>
            <a:endParaRPr lang="en-US" sz="4334" dirty="0"/>
          </a:p>
        </p:txBody>
      </p:sp>
      <p:sp>
        <p:nvSpPr>
          <p:cNvPr id="5" name="Text 2"/>
          <p:cNvSpPr/>
          <p:nvPr/>
        </p:nvSpPr>
        <p:spPr>
          <a:xfrm>
            <a:off x="2393990" y="1735217"/>
            <a:ext cx="9842421" cy="352187"/>
          </a:xfrm>
          <a:prstGeom prst="rect">
            <a:avLst/>
          </a:prstGeom>
          <a:noFill/>
          <a:ln/>
        </p:spPr>
        <p:txBody>
          <a:bodyPr wrap="none" rtlCol="0" anchor="t"/>
          <a:lstStyle/>
          <a:p>
            <a:pPr marL="0" indent="0" algn="ctr">
              <a:lnSpc>
                <a:spcPts val="2774"/>
              </a:lnSpc>
              <a:buNone/>
            </a:pPr>
            <a:r>
              <a:rPr lang="en-US" sz="1734" b="1" dirty="0">
                <a:solidFill>
                  <a:srgbClr val="F9D933"/>
                </a:solidFill>
                <a:latin typeface="PT Sans" pitchFamily="34" charset="0"/>
                <a:ea typeface="PT Sans" pitchFamily="34" charset="-122"/>
                <a:cs typeface="PT Sans" pitchFamily="34" charset="-120"/>
              </a:rPr>
              <a:t>Raw Data</a:t>
            </a:r>
            <a:endParaRPr lang="en-US" sz="1734" dirty="0"/>
          </a:p>
        </p:txBody>
      </p:sp>
      <p:pic>
        <p:nvPicPr>
          <p:cNvPr id="6" name="Image 1" descr="preencoded.png"/>
          <p:cNvPicPr>
            <a:picLocks noChangeAspect="1"/>
          </p:cNvPicPr>
          <p:nvPr/>
        </p:nvPicPr>
        <p:blipFill>
          <a:blip r:embed="rId4"/>
          <a:stretch>
            <a:fillRect/>
          </a:stretch>
        </p:blipFill>
        <p:spPr>
          <a:xfrm>
            <a:off x="2393990" y="2335054"/>
            <a:ext cx="9842421" cy="2220039"/>
          </a:xfrm>
          <a:prstGeom prst="rect">
            <a:avLst/>
          </a:prstGeom>
        </p:spPr>
      </p:pic>
      <p:sp>
        <p:nvSpPr>
          <p:cNvPr id="7" name="Text 3"/>
          <p:cNvSpPr/>
          <p:nvPr/>
        </p:nvSpPr>
        <p:spPr>
          <a:xfrm>
            <a:off x="2393990" y="4802743"/>
            <a:ext cx="9842421" cy="352187"/>
          </a:xfrm>
          <a:prstGeom prst="rect">
            <a:avLst/>
          </a:prstGeom>
          <a:noFill/>
          <a:ln/>
        </p:spPr>
        <p:txBody>
          <a:bodyPr wrap="none" rtlCol="0" anchor="t"/>
          <a:lstStyle/>
          <a:p>
            <a:pPr marL="0" indent="0" algn="ctr">
              <a:lnSpc>
                <a:spcPts val="2774"/>
              </a:lnSpc>
              <a:buNone/>
            </a:pPr>
            <a:r>
              <a:rPr lang="en-US" sz="1734" b="1" dirty="0">
                <a:solidFill>
                  <a:srgbClr val="F9D933"/>
                </a:solidFill>
                <a:latin typeface="PT Sans" pitchFamily="34" charset="0"/>
                <a:ea typeface="PT Sans" pitchFamily="34" charset="-122"/>
                <a:cs typeface="PT Sans" pitchFamily="34" charset="-120"/>
              </a:rPr>
              <a:t>Dataset with Selected Features</a:t>
            </a:r>
            <a:endParaRPr lang="en-US" sz="1734" dirty="0"/>
          </a:p>
        </p:txBody>
      </p:sp>
      <p:pic>
        <p:nvPicPr>
          <p:cNvPr id="8" name="Image 2" descr="preencoded.png"/>
          <p:cNvPicPr>
            <a:picLocks noChangeAspect="1"/>
          </p:cNvPicPr>
          <p:nvPr/>
        </p:nvPicPr>
        <p:blipFill>
          <a:blip r:embed="rId5"/>
          <a:stretch>
            <a:fillRect/>
          </a:stretch>
        </p:blipFill>
        <p:spPr>
          <a:xfrm>
            <a:off x="2393990" y="5402580"/>
            <a:ext cx="9842421" cy="22200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732282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7600593" y="1663898"/>
            <a:ext cx="6759654" cy="4901803"/>
          </a:xfrm>
          <a:prstGeom prst="rect">
            <a:avLst/>
          </a:prstGeom>
        </p:spPr>
      </p:pic>
      <p:sp>
        <p:nvSpPr>
          <p:cNvPr id="6" name="Text 1"/>
          <p:cNvSpPr/>
          <p:nvPr/>
        </p:nvSpPr>
        <p:spPr>
          <a:xfrm>
            <a:off x="833199" y="2062639"/>
            <a:ext cx="5648801" cy="1388745"/>
          </a:xfrm>
          <a:prstGeom prst="rect">
            <a:avLst/>
          </a:prstGeom>
          <a:noFill/>
          <a:ln/>
        </p:spPr>
        <p:txBody>
          <a:bodyPr wrap="square" rtlCol="0" anchor="t"/>
          <a:lstStyle/>
          <a:p>
            <a:pPr marL="0" indent="0">
              <a:lnSpc>
                <a:spcPts val="5468"/>
              </a:lnSpc>
              <a:buNone/>
            </a:pPr>
            <a:r>
              <a:rPr lang="en-US" sz="4374" b="1" dirty="0">
                <a:solidFill>
                  <a:schemeClr val="bg1"/>
                </a:solidFill>
                <a:latin typeface="Nunito" pitchFamily="34" charset="0"/>
                <a:ea typeface="Nunito" pitchFamily="34" charset="-122"/>
                <a:cs typeface="Nunito" pitchFamily="34" charset="-120"/>
              </a:rPr>
              <a:t>Model Architecture and Training</a:t>
            </a:r>
            <a:endParaRPr lang="en-US" sz="4374" dirty="0">
              <a:solidFill>
                <a:schemeClr val="bg1"/>
              </a:solidFill>
            </a:endParaRPr>
          </a:p>
        </p:txBody>
      </p:sp>
      <p:sp>
        <p:nvSpPr>
          <p:cNvPr id="7" name="Text 2"/>
          <p:cNvSpPr/>
          <p:nvPr/>
        </p:nvSpPr>
        <p:spPr>
          <a:xfrm>
            <a:off x="833199" y="3784640"/>
            <a:ext cx="56488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machine learning model for solar storm damage estimation utilizes the </a:t>
            </a:r>
            <a:r>
              <a:rPr lang="en-US" sz="1750" b="1" dirty="0">
                <a:solidFill>
                  <a:srgbClr val="DD785E"/>
                </a:solidFill>
                <a:latin typeface="PT Sans" pitchFamily="34" charset="0"/>
                <a:ea typeface="PT Sans" pitchFamily="34" charset="-122"/>
                <a:cs typeface="PT Sans" pitchFamily="34" charset="-120"/>
              </a:rPr>
              <a:t>regression tree</a:t>
            </a:r>
            <a:r>
              <a:rPr lang="en-US" sz="1750" dirty="0">
                <a:solidFill>
                  <a:srgbClr val="FFFFFF"/>
                </a:solidFill>
                <a:latin typeface="PT Sans" pitchFamily="34" charset="0"/>
                <a:ea typeface="PT Sans" pitchFamily="34" charset="-122"/>
                <a:cs typeface="PT Sans" pitchFamily="34" charset="-120"/>
              </a:rPr>
              <a:t> algorithm. This model can capture the relationships between various input features and the predicted damage levels.</a:t>
            </a:r>
            <a:endParaRPr lang="en-US" sz="1750" dirty="0"/>
          </a:p>
        </p:txBody>
      </p:sp>
      <p:sp>
        <p:nvSpPr>
          <p:cNvPr id="8" name="Text 3"/>
          <p:cNvSpPr/>
          <p:nvPr/>
        </p:nvSpPr>
        <p:spPr>
          <a:xfrm>
            <a:off x="833199" y="5456158"/>
            <a:ext cx="56488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model is trained on a dataset of historical solar storm events and observed damage patterns.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537591" y="424974"/>
            <a:ext cx="5554980"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rPr>
              <a:t>First Three Regression Trees</a:t>
            </a:r>
            <a:endParaRPr lang="en-US" sz="4374" dirty="0"/>
          </a:p>
        </p:txBody>
      </p:sp>
      <p:sp>
        <p:nvSpPr>
          <p:cNvPr id="8" name="Rectangle 7">
            <a:extLst>
              <a:ext uri="{FF2B5EF4-FFF2-40B4-BE49-F238E27FC236}">
                <a16:creationId xmlns:a16="http://schemas.microsoft.com/office/drawing/2014/main" id="{A107D75B-FB2B-C628-2227-0170F9CDF16C}"/>
              </a:ext>
            </a:extLst>
          </p:cNvPr>
          <p:cNvSpPr/>
          <p:nvPr/>
        </p:nvSpPr>
        <p:spPr>
          <a:xfrm>
            <a:off x="370110" y="1959428"/>
            <a:ext cx="4267204" cy="3755571"/>
          </a:xfrm>
          <a:prstGeom prst="rect">
            <a:avLst/>
          </a:prstGeom>
          <a:blipFill dpi="0" rotWithShape="1">
            <a:blip r:embed="rId4">
              <a:extLst>
                <a:ext uri="{28A0092B-C50C-407E-A947-70E740481C1C}">
                  <a14:useLocalDpi xmlns:a14="http://schemas.microsoft.com/office/drawing/2010/main" val="0"/>
                </a:ext>
              </a:extLst>
            </a:blip>
            <a:srcRect/>
            <a:stretch>
              <a:fillRect t="-82606" r="-313132" b="-139411"/>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3E5B6F0-3B06-68AB-E124-F3048A321318}"/>
              </a:ext>
            </a:extLst>
          </p:cNvPr>
          <p:cNvSpPr/>
          <p:nvPr/>
        </p:nvSpPr>
        <p:spPr>
          <a:xfrm>
            <a:off x="5231340" y="1959427"/>
            <a:ext cx="4267204" cy="3755571"/>
          </a:xfrm>
          <a:prstGeom prst="rect">
            <a:avLst/>
          </a:prstGeom>
          <a:blipFill dpi="0" rotWithShape="1">
            <a:blip r:embed="rId4">
              <a:extLst>
                <a:ext uri="{28A0092B-C50C-407E-A947-70E740481C1C}">
                  <a14:useLocalDpi xmlns:a14="http://schemas.microsoft.com/office/drawing/2010/main" val="0"/>
                </a:ext>
              </a:extLst>
            </a:blip>
            <a:srcRect/>
            <a:stretch>
              <a:fillRect l="-91911" t="-82132" r="-177866" b="-13636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EA031EE-6CF9-24D4-0D24-918C0F6CA83D}"/>
              </a:ext>
            </a:extLst>
          </p:cNvPr>
          <p:cNvSpPr/>
          <p:nvPr/>
        </p:nvSpPr>
        <p:spPr>
          <a:xfrm>
            <a:off x="10092570" y="1959427"/>
            <a:ext cx="4167720" cy="3755571"/>
          </a:xfrm>
          <a:prstGeom prst="rect">
            <a:avLst/>
          </a:prstGeom>
          <a:blipFill dpi="0" rotWithShape="1">
            <a:blip r:embed="rId4">
              <a:extLst>
                <a:ext uri="{28A0092B-C50C-407E-A947-70E740481C1C}">
                  <a14:useLocalDpi xmlns:a14="http://schemas.microsoft.com/office/drawing/2010/main" val="0"/>
                </a:ext>
              </a:extLst>
            </a:blip>
            <a:srcRect/>
            <a:stretch>
              <a:fillRect l="-221275" t="-80011" r="-95745" b="-13362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A68AD01-4710-24DD-AD22-61B197886F52}"/>
              </a:ext>
            </a:extLst>
          </p:cNvPr>
          <p:cNvSpPr txBox="1"/>
          <p:nvPr/>
        </p:nvSpPr>
        <p:spPr>
          <a:xfrm>
            <a:off x="370110" y="6106886"/>
            <a:ext cx="4267204" cy="923330"/>
          </a:xfrm>
          <a:prstGeom prst="rect">
            <a:avLst/>
          </a:prstGeom>
          <a:noFill/>
        </p:spPr>
        <p:txBody>
          <a:bodyPr wrap="square" rtlCol="0">
            <a:spAutoFit/>
          </a:bodyPr>
          <a:lstStyle/>
          <a:p>
            <a:pPr algn="ctr"/>
            <a:r>
              <a:rPr lang="en-US" b="1" u="sng" dirty="0">
                <a:solidFill>
                  <a:schemeClr val="bg1"/>
                </a:solidFill>
              </a:rPr>
              <a:t>Regression Tree 1</a:t>
            </a:r>
          </a:p>
          <a:p>
            <a:pPr algn="ctr"/>
            <a:r>
              <a:rPr lang="en-US" dirty="0">
                <a:solidFill>
                  <a:schemeClr val="bg1"/>
                </a:solidFill>
              </a:rPr>
              <a:t>For estimating the damage on the power grid resilience</a:t>
            </a:r>
            <a:endParaRPr lang="en-IN" dirty="0">
              <a:solidFill>
                <a:schemeClr val="bg1"/>
              </a:solidFill>
            </a:endParaRPr>
          </a:p>
        </p:txBody>
      </p:sp>
      <p:sp>
        <p:nvSpPr>
          <p:cNvPr id="13" name="TextBox 12">
            <a:extLst>
              <a:ext uri="{FF2B5EF4-FFF2-40B4-BE49-F238E27FC236}">
                <a16:creationId xmlns:a16="http://schemas.microsoft.com/office/drawing/2014/main" id="{D3C6EE41-566D-3D5A-DC35-106A2ECE6CCB}"/>
              </a:ext>
            </a:extLst>
          </p:cNvPr>
          <p:cNvSpPr txBox="1"/>
          <p:nvPr/>
        </p:nvSpPr>
        <p:spPr>
          <a:xfrm>
            <a:off x="5231340" y="6106886"/>
            <a:ext cx="4267204" cy="923330"/>
          </a:xfrm>
          <a:prstGeom prst="rect">
            <a:avLst/>
          </a:prstGeom>
          <a:noFill/>
        </p:spPr>
        <p:txBody>
          <a:bodyPr wrap="square" rtlCol="0">
            <a:spAutoFit/>
          </a:bodyPr>
          <a:lstStyle/>
          <a:p>
            <a:pPr algn="ctr"/>
            <a:r>
              <a:rPr lang="en-US" b="1" u="sng" dirty="0">
                <a:solidFill>
                  <a:schemeClr val="bg1"/>
                </a:solidFill>
              </a:rPr>
              <a:t>Regression Tree 2</a:t>
            </a:r>
          </a:p>
          <a:p>
            <a:pPr algn="ctr"/>
            <a:r>
              <a:rPr lang="en-US" dirty="0">
                <a:solidFill>
                  <a:schemeClr val="bg1"/>
                </a:solidFill>
              </a:rPr>
              <a:t>For estimating the damage on the telecom network on the Earth’s surface</a:t>
            </a:r>
            <a:endParaRPr lang="en-IN" dirty="0">
              <a:solidFill>
                <a:schemeClr val="bg1"/>
              </a:solidFill>
            </a:endParaRPr>
          </a:p>
        </p:txBody>
      </p:sp>
      <p:sp>
        <p:nvSpPr>
          <p:cNvPr id="15" name="TextBox 14">
            <a:extLst>
              <a:ext uri="{FF2B5EF4-FFF2-40B4-BE49-F238E27FC236}">
                <a16:creationId xmlns:a16="http://schemas.microsoft.com/office/drawing/2014/main" id="{FD83D8BA-31FF-EEE8-1350-477908084DAF}"/>
              </a:ext>
            </a:extLst>
          </p:cNvPr>
          <p:cNvSpPr txBox="1"/>
          <p:nvPr/>
        </p:nvSpPr>
        <p:spPr>
          <a:xfrm>
            <a:off x="9993086" y="6106886"/>
            <a:ext cx="4267204" cy="923330"/>
          </a:xfrm>
          <a:prstGeom prst="rect">
            <a:avLst/>
          </a:prstGeom>
          <a:noFill/>
        </p:spPr>
        <p:txBody>
          <a:bodyPr wrap="square" rtlCol="0">
            <a:spAutoFit/>
          </a:bodyPr>
          <a:lstStyle/>
          <a:p>
            <a:pPr algn="ctr"/>
            <a:r>
              <a:rPr lang="en-US" b="1" u="sng" dirty="0">
                <a:solidFill>
                  <a:schemeClr val="bg1"/>
                </a:solidFill>
              </a:rPr>
              <a:t>Regression Tree 3</a:t>
            </a:r>
          </a:p>
          <a:p>
            <a:pPr algn="ctr"/>
            <a:r>
              <a:rPr lang="en-US" dirty="0">
                <a:solidFill>
                  <a:schemeClr val="bg1"/>
                </a:solidFill>
              </a:rPr>
              <a:t>For estimating the damage on the space satellite network</a:t>
            </a:r>
            <a:endParaRPr lang="en-IN"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537591" y="273297"/>
            <a:ext cx="5554980"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rPr>
              <a:t>Final Regression Tree</a:t>
            </a:r>
            <a:endParaRPr lang="en-US" sz="4374" dirty="0"/>
          </a:p>
        </p:txBody>
      </p:sp>
      <p:sp>
        <p:nvSpPr>
          <p:cNvPr id="6" name="Rectangle 5">
            <a:extLst>
              <a:ext uri="{FF2B5EF4-FFF2-40B4-BE49-F238E27FC236}">
                <a16:creationId xmlns:a16="http://schemas.microsoft.com/office/drawing/2014/main" id="{77616187-0000-B97E-5BBA-BCC0550D2231}"/>
              </a:ext>
            </a:extLst>
          </p:cNvPr>
          <p:cNvSpPr/>
          <p:nvPr/>
        </p:nvSpPr>
        <p:spPr>
          <a:xfrm>
            <a:off x="3232938" y="1349824"/>
            <a:ext cx="8164286" cy="5290457"/>
          </a:xfrm>
          <a:prstGeom prst="rect">
            <a:avLst/>
          </a:prstGeom>
          <a:blipFill dpi="0" rotWithShape="1">
            <a:blip r:embed="rId4">
              <a:extLst>
                <a:ext uri="{28A0092B-C50C-407E-A947-70E740481C1C}">
                  <a14:useLocalDpi xmlns:a14="http://schemas.microsoft.com/office/drawing/2010/main" val="0"/>
                </a:ext>
              </a:extLst>
            </a:blip>
            <a:srcRect/>
            <a:stretch>
              <a:fillRect t="-97674" r="-282873" b="-18682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BC30031-D38E-DE16-BBAA-B1E3118D8DC5}"/>
              </a:ext>
            </a:extLst>
          </p:cNvPr>
          <p:cNvSpPr txBox="1"/>
          <p:nvPr/>
        </p:nvSpPr>
        <p:spPr>
          <a:xfrm>
            <a:off x="3232938" y="7010400"/>
            <a:ext cx="8164286" cy="646331"/>
          </a:xfrm>
          <a:prstGeom prst="rect">
            <a:avLst/>
          </a:prstGeom>
          <a:noFill/>
        </p:spPr>
        <p:txBody>
          <a:bodyPr wrap="square" rtlCol="0">
            <a:spAutoFit/>
          </a:bodyPr>
          <a:lstStyle/>
          <a:p>
            <a:pPr algn="ctr"/>
            <a:r>
              <a:rPr lang="en-US" b="1" u="sng" dirty="0">
                <a:solidFill>
                  <a:schemeClr val="bg1"/>
                </a:solidFill>
              </a:rPr>
              <a:t>Final Regression Tree</a:t>
            </a:r>
          </a:p>
          <a:p>
            <a:pPr algn="ctr"/>
            <a:r>
              <a:rPr lang="en-US" dirty="0">
                <a:solidFill>
                  <a:schemeClr val="bg1"/>
                </a:solidFill>
              </a:rPr>
              <a:t>For estimating the total monetary loss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214330" y="440995"/>
            <a:ext cx="8201501"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Model Evaluation and Validation</a:t>
            </a:r>
            <a:endParaRPr lang="en-US" sz="4374" dirty="0"/>
          </a:p>
        </p:txBody>
      </p:sp>
      <p:sp>
        <p:nvSpPr>
          <p:cNvPr id="5" name="Text 2"/>
          <p:cNvSpPr/>
          <p:nvPr/>
        </p:nvSpPr>
        <p:spPr>
          <a:xfrm>
            <a:off x="892181" y="1534677"/>
            <a:ext cx="2819340"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Evaluation Metrics</a:t>
            </a:r>
            <a:endParaRPr lang="en-US" sz="2187" dirty="0"/>
          </a:p>
        </p:txBody>
      </p:sp>
      <p:sp>
        <p:nvSpPr>
          <p:cNvPr id="6" name="Text 3"/>
          <p:cNvSpPr/>
          <p:nvPr/>
        </p:nvSpPr>
        <p:spPr>
          <a:xfrm>
            <a:off x="892181" y="2038629"/>
            <a:ext cx="2819340" cy="435102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Carefully select appropriate evaluation metrics to assess the model's performance, such as </a:t>
            </a:r>
            <a:r>
              <a:rPr lang="en-US" sz="1750" b="1" dirty="0">
                <a:solidFill>
                  <a:srgbClr val="FFFFFF"/>
                </a:solidFill>
                <a:latin typeface="PT Sans" pitchFamily="34" charset="0"/>
                <a:ea typeface="PT Sans" pitchFamily="34" charset="-122"/>
                <a:cs typeface="PT Sans" pitchFamily="34" charset="-120"/>
              </a:rPr>
              <a:t>accuracy</a:t>
            </a:r>
            <a:r>
              <a:rPr lang="en-US" sz="1750" dirty="0">
                <a:solidFill>
                  <a:srgbClr val="FFFFFF"/>
                </a:solidFill>
                <a:latin typeface="PT Sans" pitchFamily="34" charset="0"/>
                <a:ea typeface="PT Sans" pitchFamily="34" charset="-122"/>
                <a:cs typeface="PT Sans" pitchFamily="34" charset="-120"/>
              </a:rPr>
              <a:t> and </a:t>
            </a:r>
            <a:r>
              <a:rPr lang="en-US" sz="1750" b="1" dirty="0">
                <a:solidFill>
                  <a:srgbClr val="FFFFFF"/>
                </a:solidFill>
                <a:latin typeface="PT Sans" pitchFamily="34" charset="0"/>
                <a:ea typeface="PT Sans" pitchFamily="34" charset="-122"/>
                <a:cs typeface="PT Sans" pitchFamily="34" charset="-120"/>
              </a:rPr>
              <a:t>root mean squared error (RMSE) </a:t>
            </a:r>
            <a:r>
              <a:rPr lang="en-US" sz="1750" dirty="0">
                <a:solidFill>
                  <a:srgbClr val="FFFFFF"/>
                </a:solidFill>
                <a:latin typeface="PT Sans" pitchFamily="34" charset="0"/>
                <a:ea typeface="PT Sans" pitchFamily="34" charset="-122"/>
                <a:cs typeface="PT Sans" pitchFamily="34" charset="-120"/>
              </a:rPr>
              <a:t>for regression tasks. </a:t>
            </a:r>
            <a:r>
              <a:rPr lang="en-US" sz="1750" i="1" dirty="0">
                <a:solidFill>
                  <a:srgbClr val="FFFFFF"/>
                </a:solidFill>
                <a:latin typeface="PT Sans" pitchFamily="34" charset="0"/>
                <a:ea typeface="PT Sans" pitchFamily="34" charset="-122"/>
                <a:cs typeface="PT Sans" pitchFamily="34" charset="-120"/>
              </a:rPr>
              <a:t>It should also be noted that using RMSLE will be preferable if the predicted values’ range is approaching a large value.</a:t>
            </a:r>
          </a:p>
          <a:p>
            <a:pPr marL="0" indent="0">
              <a:lnSpc>
                <a:spcPts val="2799"/>
              </a:lnSpc>
              <a:buNone/>
            </a:pPr>
            <a:r>
              <a:rPr lang="en-US" sz="1400" dirty="0">
                <a:solidFill>
                  <a:srgbClr val="FFFFFF"/>
                </a:solidFill>
                <a:latin typeface="PT Sans" pitchFamily="34" charset="0"/>
              </a:rPr>
              <a:t>(N.B.: While calculating the accuracy, the predicted value will be considered as a correct value if it is within the range of 5% on both sides)</a:t>
            </a:r>
            <a:endParaRPr lang="en-US" sz="1400" dirty="0"/>
          </a:p>
        </p:txBody>
      </p:sp>
      <p:sp>
        <p:nvSpPr>
          <p:cNvPr id="7" name="Text 4"/>
          <p:cNvSpPr/>
          <p:nvPr/>
        </p:nvSpPr>
        <p:spPr>
          <a:xfrm>
            <a:off x="4276780" y="1534677"/>
            <a:ext cx="2774815" cy="694373"/>
          </a:xfrm>
          <a:prstGeom prst="rect">
            <a:avLst/>
          </a:prstGeom>
          <a:noFill/>
          <a:ln/>
        </p:spPr>
        <p:txBody>
          <a:bodyPr wrap="square" rtlCol="0" anchor="t"/>
          <a:lstStyle/>
          <a:p>
            <a:pPr marL="0" indent="0">
              <a:lnSpc>
                <a:spcPts val="2734"/>
              </a:lnSpc>
              <a:buNone/>
            </a:pPr>
            <a:r>
              <a:rPr lang="en-US" sz="2187" b="1" dirty="0">
                <a:solidFill>
                  <a:srgbClr val="AFCBF8"/>
                </a:solidFill>
                <a:latin typeface="Nunito" pitchFamily="34" charset="0"/>
                <a:ea typeface="Nunito" pitchFamily="34" charset="-122"/>
                <a:cs typeface="Nunito" pitchFamily="34" charset="-120"/>
              </a:rPr>
              <a:t>Cross-Validation</a:t>
            </a:r>
            <a:endParaRPr lang="en-US" sz="2187" dirty="0"/>
          </a:p>
        </p:txBody>
      </p:sp>
      <p:sp>
        <p:nvSpPr>
          <p:cNvPr id="8" name="Text 5"/>
          <p:cNvSpPr/>
          <p:nvPr/>
        </p:nvSpPr>
        <p:spPr>
          <a:xfrm>
            <a:off x="4276780" y="2038629"/>
            <a:ext cx="2752433" cy="2520414"/>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Employ robust cross-validation techniques to ensure the model's generalization capability and avoid overfitting, such as k-fold cross-validation.</a:t>
            </a:r>
            <a:endParaRPr lang="en-US" sz="1750" dirty="0"/>
          </a:p>
        </p:txBody>
      </p:sp>
      <p:sp>
        <p:nvSpPr>
          <p:cNvPr id="9" name="Text 6"/>
          <p:cNvSpPr/>
          <p:nvPr/>
        </p:nvSpPr>
        <p:spPr>
          <a:xfrm>
            <a:off x="7601188" y="1534677"/>
            <a:ext cx="2774815" cy="432199"/>
          </a:xfrm>
          <a:prstGeom prst="rect">
            <a:avLst/>
          </a:prstGeom>
          <a:noFill/>
          <a:ln/>
        </p:spPr>
        <p:txBody>
          <a:bodyPr wrap="none" rtlCol="0" anchor="t"/>
          <a:lstStyle/>
          <a:p>
            <a:pPr marL="0" indent="0">
              <a:lnSpc>
                <a:spcPts val="2734"/>
              </a:lnSpc>
              <a:buNone/>
            </a:pPr>
            <a:r>
              <a:rPr lang="en-US" sz="2187" b="1" dirty="0">
                <a:solidFill>
                  <a:srgbClr val="F9D933"/>
                </a:solidFill>
                <a:latin typeface="Nunito" pitchFamily="34" charset="0"/>
                <a:ea typeface="Nunito" pitchFamily="34" charset="-122"/>
                <a:cs typeface="Nunito" pitchFamily="34" charset="-120"/>
              </a:rPr>
              <a:t>Holdout Testing</a:t>
            </a:r>
            <a:endParaRPr lang="en-US" sz="2187" dirty="0"/>
          </a:p>
        </p:txBody>
      </p:sp>
      <p:sp>
        <p:nvSpPr>
          <p:cNvPr id="10" name="Text 7"/>
          <p:cNvSpPr/>
          <p:nvPr/>
        </p:nvSpPr>
        <p:spPr>
          <a:xfrm>
            <a:off x="7601188" y="2038629"/>
            <a:ext cx="2752433"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Set aside a dedicated testing dataset to evaluate the model's performance on unseen data and gain insights into its real-world applicability.</a:t>
            </a:r>
            <a:endParaRPr lang="en-US" sz="1750" dirty="0"/>
          </a:p>
        </p:txBody>
      </p:sp>
      <p:sp>
        <p:nvSpPr>
          <p:cNvPr id="11" name="Text 8"/>
          <p:cNvSpPr/>
          <p:nvPr/>
        </p:nvSpPr>
        <p:spPr>
          <a:xfrm>
            <a:off x="10874357" y="1534676"/>
            <a:ext cx="3340074" cy="694373"/>
          </a:xfrm>
          <a:prstGeom prst="rect">
            <a:avLst/>
          </a:prstGeom>
          <a:noFill/>
          <a:ln/>
        </p:spPr>
        <p:txBody>
          <a:bodyPr wrap="square" rtlCol="0" anchor="t"/>
          <a:lstStyle/>
          <a:p>
            <a:pPr marL="0" indent="0">
              <a:lnSpc>
                <a:spcPts val="2734"/>
              </a:lnSpc>
              <a:buNone/>
            </a:pPr>
            <a:r>
              <a:rPr lang="en-US" sz="2187" b="1" dirty="0">
                <a:solidFill>
                  <a:srgbClr val="5CC97B"/>
                </a:solidFill>
                <a:latin typeface="Nunito" pitchFamily="34" charset="0"/>
                <a:ea typeface="Nunito" pitchFamily="34" charset="-122"/>
                <a:cs typeface="Nunito" pitchFamily="34" charset="-120"/>
              </a:rPr>
              <a:t>Sensitivity Analysis</a:t>
            </a:r>
            <a:endParaRPr lang="en-US" sz="2187" dirty="0"/>
          </a:p>
        </p:txBody>
      </p:sp>
      <p:sp>
        <p:nvSpPr>
          <p:cNvPr id="12" name="Text 9"/>
          <p:cNvSpPr/>
          <p:nvPr/>
        </p:nvSpPr>
        <p:spPr>
          <a:xfrm>
            <a:off x="10918881" y="1966876"/>
            <a:ext cx="2819338" cy="3198614"/>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Conduct sensitivity analysis to understand the model's behavior and identify the most influential features, helping to refine the model and feature engineering process.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31029"/>
          </a:xfrm>
          <a:prstGeom prst="rect">
            <a:avLst/>
          </a:prstGeom>
        </p:spPr>
      </p:pic>
      <p:sp>
        <p:nvSpPr>
          <p:cNvPr id="5" name="Text 1"/>
          <p:cNvSpPr/>
          <p:nvPr/>
        </p:nvSpPr>
        <p:spPr>
          <a:xfrm>
            <a:off x="769144" y="563999"/>
            <a:ext cx="7605713" cy="1281827"/>
          </a:xfrm>
          <a:prstGeom prst="rect">
            <a:avLst/>
          </a:prstGeom>
          <a:noFill/>
          <a:ln/>
        </p:spPr>
        <p:txBody>
          <a:bodyPr wrap="square" rtlCol="0" anchor="t"/>
          <a:lstStyle/>
          <a:p>
            <a:pPr marL="0" indent="0">
              <a:lnSpc>
                <a:spcPts val="5047"/>
              </a:lnSpc>
              <a:buNone/>
            </a:pPr>
            <a:r>
              <a:rPr lang="en-US" sz="4038" b="1" dirty="0">
                <a:solidFill>
                  <a:srgbClr val="FFFFFF"/>
                </a:solidFill>
                <a:latin typeface="Nunito" pitchFamily="34" charset="0"/>
                <a:ea typeface="Nunito" pitchFamily="34" charset="-122"/>
                <a:cs typeface="Nunito" pitchFamily="34" charset="-120"/>
              </a:rPr>
              <a:t>Sensitivity Analysis and Uncertainty Quantification</a:t>
            </a:r>
            <a:endParaRPr lang="en-US" sz="4038" dirty="0"/>
          </a:p>
        </p:txBody>
      </p:sp>
      <p:pic>
        <p:nvPicPr>
          <p:cNvPr id="6" name="Image 2" descr="preencoded.png"/>
          <p:cNvPicPr>
            <a:picLocks noChangeAspect="1"/>
          </p:cNvPicPr>
          <p:nvPr/>
        </p:nvPicPr>
        <p:blipFill>
          <a:blip r:embed="rId5"/>
          <a:stretch>
            <a:fillRect/>
          </a:stretch>
        </p:blipFill>
        <p:spPr>
          <a:xfrm>
            <a:off x="769144" y="2153483"/>
            <a:ext cx="1025485" cy="1837849"/>
          </a:xfrm>
          <a:prstGeom prst="rect">
            <a:avLst/>
          </a:prstGeom>
        </p:spPr>
      </p:pic>
      <p:sp>
        <p:nvSpPr>
          <p:cNvPr id="7" name="Text 2"/>
          <p:cNvSpPr/>
          <p:nvPr/>
        </p:nvSpPr>
        <p:spPr>
          <a:xfrm>
            <a:off x="2102287" y="2358509"/>
            <a:ext cx="2563773" cy="320397"/>
          </a:xfrm>
          <a:prstGeom prst="rect">
            <a:avLst/>
          </a:prstGeom>
          <a:noFill/>
          <a:ln/>
        </p:spPr>
        <p:txBody>
          <a:bodyPr wrap="none" rtlCol="0" anchor="t"/>
          <a:lstStyle/>
          <a:p>
            <a:pPr marL="0" indent="0" algn="l">
              <a:lnSpc>
                <a:spcPts val="2523"/>
              </a:lnSpc>
              <a:buNone/>
            </a:pPr>
            <a:r>
              <a:rPr lang="en-US" sz="2400" b="1" dirty="0">
                <a:solidFill>
                  <a:srgbClr val="F2B42D"/>
                </a:solidFill>
                <a:latin typeface="Nunito" pitchFamily="34" charset="0"/>
                <a:ea typeface="Nunito" pitchFamily="34" charset="-122"/>
                <a:cs typeface="Nunito" pitchFamily="34" charset="-120"/>
              </a:rPr>
              <a:t>Sensitivity Analysis</a:t>
            </a:r>
            <a:endParaRPr lang="en-US" sz="2400" dirty="0"/>
          </a:p>
        </p:txBody>
      </p:sp>
      <p:sp>
        <p:nvSpPr>
          <p:cNvPr id="8" name="Text 3"/>
          <p:cNvSpPr/>
          <p:nvPr/>
        </p:nvSpPr>
        <p:spPr>
          <a:xfrm>
            <a:off x="2102287" y="2801898"/>
            <a:ext cx="6272570" cy="984409"/>
          </a:xfrm>
          <a:prstGeom prst="rect">
            <a:avLst/>
          </a:prstGeom>
          <a:noFill/>
          <a:ln/>
        </p:spPr>
        <p:txBody>
          <a:bodyPr wrap="square" rtlCol="0" anchor="t"/>
          <a:lstStyle/>
          <a:p>
            <a:pPr marL="0" indent="0" algn="l">
              <a:lnSpc>
                <a:spcPts val="2584"/>
              </a:lnSpc>
              <a:buNone/>
            </a:pPr>
            <a:r>
              <a:rPr lang="en-US" dirty="0">
                <a:solidFill>
                  <a:srgbClr val="FFFFFF"/>
                </a:solidFill>
                <a:latin typeface="PT Sans" pitchFamily="34" charset="0"/>
                <a:ea typeface="PT Sans" pitchFamily="34" charset="-122"/>
                <a:cs typeface="PT Sans" pitchFamily="34" charset="-120"/>
              </a:rPr>
              <a:t>Assess the impact of input parameter variations on model outputs. Identify the most influential factors driving solar storm damage estimates.</a:t>
            </a:r>
            <a:endParaRPr lang="en-US" dirty="0"/>
          </a:p>
        </p:txBody>
      </p:sp>
      <p:pic>
        <p:nvPicPr>
          <p:cNvPr id="9" name="Image 3" descr="preencoded.png"/>
          <p:cNvPicPr>
            <a:picLocks noChangeAspect="1"/>
          </p:cNvPicPr>
          <p:nvPr/>
        </p:nvPicPr>
        <p:blipFill>
          <a:blip r:embed="rId6"/>
          <a:stretch>
            <a:fillRect/>
          </a:stretch>
        </p:blipFill>
        <p:spPr>
          <a:xfrm>
            <a:off x="769144" y="3991332"/>
            <a:ext cx="1025485" cy="1837849"/>
          </a:xfrm>
          <a:prstGeom prst="rect">
            <a:avLst/>
          </a:prstGeom>
        </p:spPr>
      </p:pic>
      <p:sp>
        <p:nvSpPr>
          <p:cNvPr id="10" name="Text 4"/>
          <p:cNvSpPr/>
          <p:nvPr/>
        </p:nvSpPr>
        <p:spPr>
          <a:xfrm>
            <a:off x="2102287" y="4196358"/>
            <a:ext cx="3075265" cy="320397"/>
          </a:xfrm>
          <a:prstGeom prst="rect">
            <a:avLst/>
          </a:prstGeom>
          <a:noFill/>
          <a:ln/>
        </p:spPr>
        <p:txBody>
          <a:bodyPr wrap="none" rtlCol="0" anchor="t"/>
          <a:lstStyle/>
          <a:p>
            <a:pPr marL="0" indent="0" algn="l">
              <a:lnSpc>
                <a:spcPts val="2523"/>
              </a:lnSpc>
              <a:buNone/>
            </a:pPr>
            <a:r>
              <a:rPr lang="en-US" sz="2400" b="1" dirty="0">
                <a:solidFill>
                  <a:srgbClr val="D7425E"/>
                </a:solidFill>
                <a:latin typeface="Nunito" pitchFamily="34" charset="0"/>
                <a:ea typeface="Nunito" pitchFamily="34" charset="-122"/>
                <a:cs typeface="Nunito" pitchFamily="34" charset="-120"/>
              </a:rPr>
              <a:t>Uncertainty Quantification</a:t>
            </a:r>
            <a:endParaRPr lang="en-US" sz="2400" dirty="0"/>
          </a:p>
        </p:txBody>
      </p:sp>
      <p:sp>
        <p:nvSpPr>
          <p:cNvPr id="11" name="Text 5"/>
          <p:cNvSpPr/>
          <p:nvPr/>
        </p:nvSpPr>
        <p:spPr>
          <a:xfrm>
            <a:off x="2102287" y="4639747"/>
            <a:ext cx="6272570" cy="984409"/>
          </a:xfrm>
          <a:prstGeom prst="rect">
            <a:avLst/>
          </a:prstGeom>
          <a:noFill/>
          <a:ln/>
        </p:spPr>
        <p:txBody>
          <a:bodyPr wrap="square" rtlCol="0" anchor="t"/>
          <a:lstStyle/>
          <a:p>
            <a:pPr marL="0" indent="0" algn="l">
              <a:lnSpc>
                <a:spcPts val="2584"/>
              </a:lnSpc>
              <a:buNone/>
            </a:pPr>
            <a:r>
              <a:rPr lang="en-US" dirty="0">
                <a:solidFill>
                  <a:srgbClr val="FFFFFF"/>
                </a:solidFill>
                <a:latin typeface="PT Sans" pitchFamily="34" charset="0"/>
                <a:ea typeface="PT Sans" pitchFamily="34" charset="-122"/>
                <a:cs typeface="PT Sans" pitchFamily="34" charset="-120"/>
              </a:rPr>
              <a:t>Characterize the uncertainty in the input data, model parameters, and assumptions. Propagate these uncertainties through the model to derive probabilistic damage estimates.</a:t>
            </a:r>
            <a:endParaRPr lang="en-US" dirty="0"/>
          </a:p>
        </p:txBody>
      </p:sp>
      <p:pic>
        <p:nvPicPr>
          <p:cNvPr id="12" name="Image 4" descr="preencoded.png"/>
          <p:cNvPicPr>
            <a:picLocks noChangeAspect="1"/>
          </p:cNvPicPr>
          <p:nvPr/>
        </p:nvPicPr>
        <p:blipFill>
          <a:blip r:embed="rId7"/>
          <a:stretch>
            <a:fillRect/>
          </a:stretch>
        </p:blipFill>
        <p:spPr>
          <a:xfrm>
            <a:off x="769144" y="5829181"/>
            <a:ext cx="1025485" cy="1837849"/>
          </a:xfrm>
          <a:prstGeom prst="rect">
            <a:avLst/>
          </a:prstGeom>
        </p:spPr>
      </p:pic>
      <p:sp>
        <p:nvSpPr>
          <p:cNvPr id="13" name="Text 6"/>
          <p:cNvSpPr/>
          <p:nvPr/>
        </p:nvSpPr>
        <p:spPr>
          <a:xfrm>
            <a:off x="2102287" y="6034207"/>
            <a:ext cx="2563773" cy="320397"/>
          </a:xfrm>
          <a:prstGeom prst="rect">
            <a:avLst/>
          </a:prstGeom>
          <a:noFill/>
          <a:ln/>
        </p:spPr>
        <p:txBody>
          <a:bodyPr wrap="none" rtlCol="0" anchor="t"/>
          <a:lstStyle/>
          <a:p>
            <a:pPr marL="0" indent="0" algn="l">
              <a:lnSpc>
                <a:spcPts val="2523"/>
              </a:lnSpc>
              <a:buNone/>
            </a:pPr>
            <a:r>
              <a:rPr lang="en-US" sz="2400" b="1" dirty="0">
                <a:solidFill>
                  <a:srgbClr val="DD785E"/>
                </a:solidFill>
                <a:latin typeface="Nunito" pitchFamily="34" charset="0"/>
                <a:ea typeface="Nunito" pitchFamily="34" charset="-122"/>
                <a:cs typeface="Nunito" pitchFamily="34" charset="-120"/>
              </a:rPr>
              <a:t>Scenario Analysis</a:t>
            </a:r>
            <a:endParaRPr lang="en-US" sz="2400" dirty="0"/>
          </a:p>
        </p:txBody>
      </p:sp>
      <p:sp>
        <p:nvSpPr>
          <p:cNvPr id="14" name="Text 7"/>
          <p:cNvSpPr/>
          <p:nvPr/>
        </p:nvSpPr>
        <p:spPr>
          <a:xfrm>
            <a:off x="2102287" y="6477595"/>
            <a:ext cx="6272570" cy="984409"/>
          </a:xfrm>
          <a:prstGeom prst="rect">
            <a:avLst/>
          </a:prstGeom>
          <a:noFill/>
          <a:ln/>
        </p:spPr>
        <p:txBody>
          <a:bodyPr wrap="square" rtlCol="0" anchor="t"/>
          <a:lstStyle/>
          <a:p>
            <a:pPr marL="0" indent="0" algn="l">
              <a:lnSpc>
                <a:spcPts val="2584"/>
              </a:lnSpc>
              <a:buNone/>
            </a:pPr>
            <a:r>
              <a:rPr lang="en-US" dirty="0">
                <a:solidFill>
                  <a:srgbClr val="FFFFFF"/>
                </a:solidFill>
                <a:latin typeface="PT Sans" pitchFamily="34" charset="0"/>
                <a:ea typeface="PT Sans" pitchFamily="34" charset="-122"/>
                <a:cs typeface="PT Sans" pitchFamily="34" charset="-120"/>
              </a:rPr>
              <a:t>Simulate multiple plausible solar storm scenarios to understand the range of possible outcomes and their likelihood. Inform risk-based decision making.</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14625"/>
          </a:xfrm>
          <a:prstGeom prst="rect">
            <a:avLst/>
          </a:prstGeom>
        </p:spPr>
      </p:pic>
      <p:sp>
        <p:nvSpPr>
          <p:cNvPr id="5" name="Text 1"/>
          <p:cNvSpPr/>
          <p:nvPr/>
        </p:nvSpPr>
        <p:spPr>
          <a:xfrm>
            <a:off x="2460784" y="3312795"/>
            <a:ext cx="5429250" cy="678656"/>
          </a:xfrm>
          <a:prstGeom prst="rect">
            <a:avLst/>
          </a:prstGeom>
          <a:noFill/>
          <a:ln/>
        </p:spPr>
        <p:txBody>
          <a:bodyPr wrap="none" rtlCol="0" anchor="t"/>
          <a:lstStyle/>
          <a:p>
            <a:pPr marL="0" indent="0">
              <a:lnSpc>
                <a:spcPts val="5344"/>
              </a:lnSpc>
              <a:buNone/>
            </a:pPr>
            <a:r>
              <a:rPr lang="en-US" sz="4275" b="1" dirty="0">
                <a:solidFill>
                  <a:srgbClr val="FFFFFF"/>
                </a:solidFill>
                <a:latin typeface="Nunito" pitchFamily="34" charset="0"/>
                <a:ea typeface="Nunito" pitchFamily="34" charset="-122"/>
                <a:cs typeface="Nunito" pitchFamily="34" charset="-120"/>
              </a:rPr>
              <a:t>Conclusions</a:t>
            </a:r>
            <a:endParaRPr lang="en-US" sz="4275" dirty="0"/>
          </a:p>
        </p:txBody>
      </p:sp>
      <p:pic>
        <p:nvPicPr>
          <p:cNvPr id="6" name="Image 2" descr="preencoded.png"/>
          <p:cNvPicPr>
            <a:picLocks noChangeAspect="1"/>
          </p:cNvPicPr>
          <p:nvPr/>
        </p:nvPicPr>
        <p:blipFill>
          <a:blip r:embed="rId5"/>
          <a:stretch>
            <a:fillRect/>
          </a:stretch>
        </p:blipFill>
        <p:spPr>
          <a:xfrm>
            <a:off x="2460784" y="4317206"/>
            <a:ext cx="542925" cy="542925"/>
          </a:xfrm>
          <a:prstGeom prst="rect">
            <a:avLst/>
          </a:prstGeom>
        </p:spPr>
      </p:pic>
      <p:sp>
        <p:nvSpPr>
          <p:cNvPr id="7" name="Text 2"/>
          <p:cNvSpPr/>
          <p:nvPr/>
        </p:nvSpPr>
        <p:spPr>
          <a:xfrm>
            <a:off x="2460784" y="5077301"/>
            <a:ext cx="2714625" cy="339328"/>
          </a:xfrm>
          <a:prstGeom prst="rect">
            <a:avLst/>
          </a:prstGeom>
          <a:noFill/>
          <a:ln/>
        </p:spPr>
        <p:txBody>
          <a:bodyPr wrap="none" rtlCol="0" anchor="t"/>
          <a:lstStyle/>
          <a:p>
            <a:pPr marL="0" indent="0" algn="l">
              <a:lnSpc>
                <a:spcPts val="2672"/>
              </a:lnSpc>
              <a:buNone/>
            </a:pPr>
            <a:r>
              <a:rPr lang="en-US" sz="2138" b="1" dirty="0">
                <a:solidFill>
                  <a:srgbClr val="F2B42D"/>
                </a:solidFill>
                <a:latin typeface="Nunito" pitchFamily="34" charset="0"/>
                <a:ea typeface="Nunito" pitchFamily="34" charset="-122"/>
                <a:cs typeface="Nunito" pitchFamily="34" charset="-120"/>
              </a:rPr>
              <a:t>Key Takeaways</a:t>
            </a:r>
            <a:endParaRPr lang="en-US" sz="2138" dirty="0"/>
          </a:p>
        </p:txBody>
      </p:sp>
      <p:sp>
        <p:nvSpPr>
          <p:cNvPr id="8" name="Text 3"/>
          <p:cNvSpPr/>
          <p:nvPr/>
        </p:nvSpPr>
        <p:spPr>
          <a:xfrm>
            <a:off x="2460784" y="5546884"/>
            <a:ext cx="3019068" cy="2084546"/>
          </a:xfrm>
          <a:prstGeom prst="rect">
            <a:avLst/>
          </a:prstGeom>
          <a:noFill/>
          <a:ln/>
        </p:spPr>
        <p:txBody>
          <a:bodyPr wrap="square" rtlCol="0" anchor="t"/>
          <a:lstStyle/>
          <a:p>
            <a:pPr marL="0" indent="0" algn="l">
              <a:lnSpc>
                <a:spcPts val="2736"/>
              </a:lnSpc>
              <a:buNone/>
            </a:pPr>
            <a:r>
              <a:rPr lang="en-US" sz="1710" dirty="0">
                <a:solidFill>
                  <a:srgbClr val="FFFFFF"/>
                </a:solidFill>
                <a:latin typeface="PT Sans" pitchFamily="34" charset="0"/>
                <a:ea typeface="PT Sans" pitchFamily="34" charset="-122"/>
                <a:cs typeface="PT Sans" pitchFamily="34" charset="-120"/>
              </a:rPr>
              <a:t>The machine learning model developed can accurately estimate the economic damage caused by solar storms, enabling proactive risk mitigation strategies.</a:t>
            </a:r>
            <a:endParaRPr lang="en-US" sz="1710" dirty="0"/>
          </a:p>
        </p:txBody>
      </p:sp>
      <p:pic>
        <p:nvPicPr>
          <p:cNvPr id="9" name="Image 3" descr="preencoded.png"/>
          <p:cNvPicPr>
            <a:picLocks noChangeAspect="1"/>
          </p:cNvPicPr>
          <p:nvPr/>
        </p:nvPicPr>
        <p:blipFill>
          <a:blip r:embed="rId6"/>
          <a:stretch>
            <a:fillRect/>
          </a:stretch>
        </p:blipFill>
        <p:spPr>
          <a:xfrm>
            <a:off x="5805607" y="4317206"/>
            <a:ext cx="542925" cy="542925"/>
          </a:xfrm>
          <a:prstGeom prst="rect">
            <a:avLst/>
          </a:prstGeom>
        </p:spPr>
      </p:pic>
      <p:sp>
        <p:nvSpPr>
          <p:cNvPr id="10" name="Text 4"/>
          <p:cNvSpPr/>
          <p:nvPr/>
        </p:nvSpPr>
        <p:spPr>
          <a:xfrm>
            <a:off x="5805607" y="5077301"/>
            <a:ext cx="2714625" cy="339328"/>
          </a:xfrm>
          <a:prstGeom prst="rect">
            <a:avLst/>
          </a:prstGeom>
          <a:noFill/>
          <a:ln/>
        </p:spPr>
        <p:txBody>
          <a:bodyPr wrap="none" rtlCol="0" anchor="t"/>
          <a:lstStyle/>
          <a:p>
            <a:pPr marL="0" indent="0" algn="l">
              <a:lnSpc>
                <a:spcPts val="2672"/>
              </a:lnSpc>
              <a:buNone/>
            </a:pPr>
            <a:r>
              <a:rPr lang="en-US" sz="2138" b="1" dirty="0">
                <a:solidFill>
                  <a:srgbClr val="D7425E"/>
                </a:solidFill>
                <a:latin typeface="Nunito" pitchFamily="34" charset="0"/>
                <a:ea typeface="Nunito" pitchFamily="34" charset="-122"/>
                <a:cs typeface="Nunito" pitchFamily="34" charset="-120"/>
              </a:rPr>
              <a:t>Global Implications</a:t>
            </a:r>
            <a:endParaRPr lang="en-US" sz="2138" dirty="0"/>
          </a:p>
        </p:txBody>
      </p:sp>
      <p:sp>
        <p:nvSpPr>
          <p:cNvPr id="11" name="Text 5"/>
          <p:cNvSpPr/>
          <p:nvPr/>
        </p:nvSpPr>
        <p:spPr>
          <a:xfrm>
            <a:off x="5805607" y="5546884"/>
            <a:ext cx="3019068" cy="2084546"/>
          </a:xfrm>
          <a:prstGeom prst="rect">
            <a:avLst/>
          </a:prstGeom>
          <a:noFill/>
          <a:ln/>
        </p:spPr>
        <p:txBody>
          <a:bodyPr wrap="square" rtlCol="0" anchor="t"/>
          <a:lstStyle/>
          <a:p>
            <a:pPr marL="0" indent="0" algn="l">
              <a:lnSpc>
                <a:spcPts val="2736"/>
              </a:lnSpc>
              <a:buNone/>
            </a:pPr>
            <a:r>
              <a:rPr lang="en-US" sz="1710" dirty="0">
                <a:solidFill>
                  <a:srgbClr val="FFFFFF"/>
                </a:solidFill>
                <a:latin typeface="PT Sans" pitchFamily="34" charset="0"/>
                <a:ea typeface="PT Sans" pitchFamily="34" charset="-122"/>
                <a:cs typeface="PT Sans" pitchFamily="34" charset="-120"/>
              </a:rPr>
              <a:t>Solar storms pose a significant threat to modern infrastructure, with potential for widespread disruption. This model can help inform global preparedness efforts.</a:t>
            </a:r>
            <a:endParaRPr lang="en-US" sz="1710" dirty="0"/>
          </a:p>
        </p:txBody>
      </p:sp>
      <p:pic>
        <p:nvPicPr>
          <p:cNvPr id="12" name="Image 4" descr="preencoded.png"/>
          <p:cNvPicPr>
            <a:picLocks noChangeAspect="1"/>
          </p:cNvPicPr>
          <p:nvPr/>
        </p:nvPicPr>
        <p:blipFill>
          <a:blip r:embed="rId7"/>
          <a:stretch>
            <a:fillRect/>
          </a:stretch>
        </p:blipFill>
        <p:spPr>
          <a:xfrm>
            <a:off x="9150429" y="4317206"/>
            <a:ext cx="542925" cy="542925"/>
          </a:xfrm>
          <a:prstGeom prst="rect">
            <a:avLst/>
          </a:prstGeom>
        </p:spPr>
      </p:pic>
      <p:sp>
        <p:nvSpPr>
          <p:cNvPr id="13" name="Text 6"/>
          <p:cNvSpPr/>
          <p:nvPr/>
        </p:nvSpPr>
        <p:spPr>
          <a:xfrm>
            <a:off x="9150429" y="5077301"/>
            <a:ext cx="2714625" cy="339328"/>
          </a:xfrm>
          <a:prstGeom prst="rect">
            <a:avLst/>
          </a:prstGeom>
          <a:noFill/>
          <a:ln/>
        </p:spPr>
        <p:txBody>
          <a:bodyPr wrap="none" rtlCol="0" anchor="t"/>
          <a:lstStyle/>
          <a:p>
            <a:pPr marL="0" indent="0" algn="l">
              <a:lnSpc>
                <a:spcPts val="2672"/>
              </a:lnSpc>
              <a:buNone/>
            </a:pPr>
            <a:r>
              <a:rPr lang="en-US" sz="2138" b="1" dirty="0">
                <a:solidFill>
                  <a:srgbClr val="DD785E"/>
                </a:solidFill>
                <a:latin typeface="Nunito" pitchFamily="34" charset="0"/>
                <a:ea typeface="Nunito" pitchFamily="34" charset="-122"/>
                <a:cs typeface="Nunito" pitchFamily="34" charset="-120"/>
              </a:rPr>
              <a:t>Outlook</a:t>
            </a:r>
            <a:endParaRPr lang="en-US" sz="2138" dirty="0"/>
          </a:p>
        </p:txBody>
      </p:sp>
      <p:sp>
        <p:nvSpPr>
          <p:cNvPr id="14" name="Text 7"/>
          <p:cNvSpPr/>
          <p:nvPr/>
        </p:nvSpPr>
        <p:spPr>
          <a:xfrm>
            <a:off x="9150429" y="5546884"/>
            <a:ext cx="3019187" cy="2084546"/>
          </a:xfrm>
          <a:prstGeom prst="rect">
            <a:avLst/>
          </a:prstGeom>
          <a:noFill/>
          <a:ln/>
        </p:spPr>
        <p:txBody>
          <a:bodyPr wrap="square" rtlCol="0" anchor="t"/>
          <a:lstStyle/>
          <a:p>
            <a:pPr marL="0" indent="0" algn="l">
              <a:lnSpc>
                <a:spcPts val="2736"/>
              </a:lnSpc>
              <a:buNone/>
            </a:pPr>
            <a:r>
              <a:rPr lang="en-US" sz="1710" dirty="0">
                <a:solidFill>
                  <a:srgbClr val="FFFFFF"/>
                </a:solidFill>
                <a:latin typeface="PT Sans" pitchFamily="34" charset="0"/>
                <a:ea typeface="PT Sans" pitchFamily="34" charset="-122"/>
                <a:cs typeface="PT Sans" pitchFamily="34" charset="-120"/>
              </a:rPr>
              <a:t>Continued research and refinement of the model can enhance its accuracy and applicability, strengthening our resilience to the impacts of solar storms.</a:t>
            </a:r>
            <a:endParaRPr lang="en-US" sz="17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20835"/>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Introduction</a:t>
            </a:r>
            <a:endParaRPr lang="en-US" sz="4374" dirty="0"/>
          </a:p>
        </p:txBody>
      </p:sp>
      <p:sp>
        <p:nvSpPr>
          <p:cNvPr id="6" name="Text 2"/>
          <p:cNvSpPr/>
          <p:nvPr/>
        </p:nvSpPr>
        <p:spPr>
          <a:xfrm>
            <a:off x="833199" y="2948464"/>
            <a:ext cx="7477601" cy="1333024"/>
          </a:xfrm>
          <a:prstGeom prst="rect">
            <a:avLst/>
          </a:prstGeom>
          <a:noFill/>
          <a:ln/>
        </p:spPr>
        <p:txBody>
          <a:bodyPr wrap="square" rtlCol="0" anchor="t"/>
          <a:lstStyle/>
          <a:p>
            <a:pPr marL="0" indent="0">
              <a:lnSpc>
                <a:spcPts val="3499"/>
              </a:lnSpc>
              <a:buNone/>
            </a:pPr>
            <a:r>
              <a:rPr lang="en-US" sz="2187" dirty="0">
                <a:solidFill>
                  <a:srgbClr val="FFFFFF"/>
                </a:solidFill>
                <a:latin typeface="PT Sans" pitchFamily="34" charset="0"/>
                <a:ea typeface="PT Sans" pitchFamily="34" charset="-122"/>
                <a:cs typeface="PT Sans" pitchFamily="34" charset="-120"/>
              </a:rPr>
              <a:t>Solar storms can have devastating effects on modern infrastructure and pose serious risks to our interconnected world.</a:t>
            </a:r>
            <a:endParaRPr lang="en-US" sz="2187" dirty="0"/>
          </a:p>
        </p:txBody>
      </p:sp>
      <p:sp>
        <p:nvSpPr>
          <p:cNvPr id="7" name="Text 3"/>
          <p:cNvSpPr/>
          <p:nvPr/>
        </p:nvSpPr>
        <p:spPr>
          <a:xfrm>
            <a:off x="833199" y="4531400"/>
            <a:ext cx="7477601" cy="1777365"/>
          </a:xfrm>
          <a:prstGeom prst="rect">
            <a:avLst/>
          </a:prstGeom>
          <a:noFill/>
          <a:ln/>
        </p:spPr>
        <p:txBody>
          <a:bodyPr wrap="square" rtlCol="0" anchor="t"/>
          <a:lstStyle/>
          <a:p>
            <a:pPr marL="0" indent="0" algn="l">
              <a:lnSpc>
                <a:spcPts val="3499"/>
              </a:lnSpc>
              <a:buNone/>
            </a:pPr>
            <a:r>
              <a:rPr lang="en-US" sz="2187" dirty="0">
                <a:solidFill>
                  <a:srgbClr val="FFFFFF"/>
                </a:solidFill>
                <a:latin typeface="PT Sans" pitchFamily="34" charset="0"/>
                <a:ea typeface="PT Sans" pitchFamily="34" charset="-122"/>
                <a:cs typeface="PT Sans" pitchFamily="34" charset="-120"/>
              </a:rPr>
              <a:t>This presentation will explore the use of machine learning models to accurately assess and mitigate the potential damage from solar activity in a specific region on the Earth and finally their effects in the economy.</a:t>
            </a: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1095256" y="610791"/>
            <a:ext cx="3983117" cy="486013"/>
          </a:xfrm>
          <a:prstGeom prst="rect">
            <a:avLst/>
          </a:prstGeom>
          <a:noFill/>
          <a:ln/>
        </p:spPr>
        <p:txBody>
          <a:bodyPr wrap="none" rtlCol="0" anchor="t"/>
          <a:lstStyle/>
          <a:p>
            <a:pPr marL="0" indent="0">
              <a:lnSpc>
                <a:spcPts val="3827"/>
              </a:lnSpc>
              <a:buNone/>
            </a:pPr>
            <a:r>
              <a:rPr lang="en-US" sz="4000" b="1" dirty="0">
                <a:solidFill>
                  <a:srgbClr val="FFFFFF"/>
                </a:solidFill>
                <a:latin typeface="Nunito" pitchFamily="34" charset="0"/>
                <a:ea typeface="Nunito" pitchFamily="34" charset="-122"/>
                <a:cs typeface="Nunito" pitchFamily="34" charset="-120"/>
              </a:rPr>
              <a:t>Scope of Improvement</a:t>
            </a:r>
            <a:endParaRPr lang="en-US" sz="4000" dirty="0"/>
          </a:p>
        </p:txBody>
      </p:sp>
      <p:sp>
        <p:nvSpPr>
          <p:cNvPr id="6" name="Shape 2"/>
          <p:cNvSpPr/>
          <p:nvPr/>
        </p:nvSpPr>
        <p:spPr>
          <a:xfrm>
            <a:off x="1318855" y="1330047"/>
            <a:ext cx="19407" cy="6288762"/>
          </a:xfrm>
          <a:prstGeom prst="rect">
            <a:avLst/>
          </a:prstGeom>
          <a:solidFill>
            <a:srgbClr val="262654"/>
          </a:solidFill>
          <a:ln/>
        </p:spPr>
        <p:txBody>
          <a:bodyPr/>
          <a:lstStyle/>
          <a:p>
            <a:endParaRPr lang="en-IN"/>
          </a:p>
        </p:txBody>
      </p:sp>
      <p:sp>
        <p:nvSpPr>
          <p:cNvPr id="7" name="Shape 3"/>
          <p:cNvSpPr/>
          <p:nvPr/>
        </p:nvSpPr>
        <p:spPr>
          <a:xfrm>
            <a:off x="1503462" y="1616690"/>
            <a:ext cx="544354" cy="19407"/>
          </a:xfrm>
          <a:prstGeom prst="rect">
            <a:avLst/>
          </a:prstGeom>
          <a:solidFill>
            <a:srgbClr val="F2B42D"/>
          </a:solidFill>
          <a:ln/>
        </p:spPr>
        <p:txBody>
          <a:bodyPr/>
          <a:lstStyle/>
          <a:p>
            <a:endParaRPr lang="en-IN"/>
          </a:p>
        </p:txBody>
      </p:sp>
      <p:sp>
        <p:nvSpPr>
          <p:cNvPr id="8" name="Shape 4"/>
          <p:cNvSpPr/>
          <p:nvPr/>
        </p:nvSpPr>
        <p:spPr>
          <a:xfrm>
            <a:off x="1153537" y="1451491"/>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9" name="Text 5"/>
          <p:cNvSpPr/>
          <p:nvPr/>
        </p:nvSpPr>
        <p:spPr>
          <a:xfrm>
            <a:off x="1258431" y="1480542"/>
            <a:ext cx="140018" cy="291703"/>
          </a:xfrm>
          <a:prstGeom prst="rect">
            <a:avLst/>
          </a:prstGeom>
          <a:noFill/>
          <a:ln/>
        </p:spPr>
        <p:txBody>
          <a:bodyPr wrap="none" rtlCol="0" anchor="t"/>
          <a:lstStyle/>
          <a:p>
            <a:pPr marL="0" indent="0" algn="ctr">
              <a:lnSpc>
                <a:spcPts val="2296"/>
              </a:lnSpc>
              <a:buNone/>
            </a:pPr>
            <a:r>
              <a:rPr lang="en-US" sz="1837" b="1" dirty="0">
                <a:solidFill>
                  <a:srgbClr val="F2B42D"/>
                </a:solidFill>
                <a:latin typeface="Nunito" pitchFamily="34" charset="0"/>
                <a:ea typeface="Nunito" pitchFamily="34" charset="-122"/>
                <a:cs typeface="Nunito" pitchFamily="34" charset="-120"/>
              </a:rPr>
              <a:t>1</a:t>
            </a:r>
            <a:endParaRPr lang="en-US" sz="1837" dirty="0"/>
          </a:p>
        </p:txBody>
      </p:sp>
      <p:sp>
        <p:nvSpPr>
          <p:cNvPr id="10" name="Text 6"/>
          <p:cNvSpPr/>
          <p:nvPr/>
        </p:nvSpPr>
        <p:spPr>
          <a:xfrm>
            <a:off x="2183963" y="1485543"/>
            <a:ext cx="1944172" cy="243007"/>
          </a:xfrm>
          <a:prstGeom prst="rect">
            <a:avLst/>
          </a:prstGeom>
          <a:noFill/>
          <a:ln/>
        </p:spPr>
        <p:txBody>
          <a:bodyPr wrap="none" rtlCol="0" anchor="t"/>
          <a:lstStyle/>
          <a:p>
            <a:pPr marL="0" indent="0" algn="l">
              <a:lnSpc>
                <a:spcPts val="1914"/>
              </a:lnSpc>
              <a:buNone/>
            </a:pPr>
            <a:r>
              <a:rPr lang="en-US" sz="2400" b="1" dirty="0">
                <a:solidFill>
                  <a:srgbClr val="F2B42D"/>
                </a:solidFill>
                <a:latin typeface="Nunito" pitchFamily="34" charset="0"/>
                <a:ea typeface="Nunito" pitchFamily="34" charset="-122"/>
                <a:cs typeface="Nunito" pitchFamily="34" charset="-120"/>
              </a:rPr>
              <a:t>Closer to Reality</a:t>
            </a:r>
            <a:endParaRPr lang="en-US" sz="2400" dirty="0"/>
          </a:p>
        </p:txBody>
      </p:sp>
      <p:sp>
        <p:nvSpPr>
          <p:cNvPr id="11" name="Text 7"/>
          <p:cNvSpPr/>
          <p:nvPr/>
        </p:nvSpPr>
        <p:spPr>
          <a:xfrm>
            <a:off x="2183963" y="1766020"/>
            <a:ext cx="5864781" cy="746165"/>
          </a:xfrm>
          <a:prstGeom prst="rect">
            <a:avLst/>
          </a:prstGeom>
          <a:noFill/>
          <a:ln/>
        </p:spPr>
        <p:txBody>
          <a:bodyPr wrap="square" rtlCol="0" anchor="t"/>
          <a:lstStyle/>
          <a:p>
            <a:pPr marL="0" indent="0" algn="l">
              <a:lnSpc>
                <a:spcPts val="1960"/>
              </a:lnSpc>
              <a:buNone/>
            </a:pPr>
            <a:r>
              <a:rPr lang="en-US" sz="1600" dirty="0">
                <a:solidFill>
                  <a:srgbClr val="FFFFFF"/>
                </a:solidFill>
                <a:latin typeface="PT Sans" pitchFamily="34" charset="0"/>
                <a:ea typeface="PT Sans" pitchFamily="34" charset="-122"/>
                <a:cs typeface="PT Sans" pitchFamily="34" charset="-120"/>
              </a:rPr>
              <a:t>By adding more characteristics, such as, </a:t>
            </a:r>
            <a:r>
              <a:rPr lang="en-US" sz="1600" b="1" dirty="0">
                <a:solidFill>
                  <a:srgbClr val="FFFF00"/>
                </a:solidFill>
                <a:latin typeface="PT Sans" pitchFamily="34" charset="0"/>
                <a:ea typeface="PT Sans" pitchFamily="34" charset="-122"/>
                <a:cs typeface="PT Sans" pitchFamily="34" charset="-120"/>
              </a:rPr>
              <a:t>weather data</a:t>
            </a:r>
            <a:r>
              <a:rPr lang="en-US" sz="1600" dirty="0">
                <a:solidFill>
                  <a:srgbClr val="FFFFFF"/>
                </a:solidFill>
                <a:latin typeface="PT Sans" pitchFamily="34" charset="0"/>
                <a:ea typeface="PT Sans" pitchFamily="34" charset="-122"/>
                <a:cs typeface="PT Sans" pitchFamily="34" charset="-120"/>
              </a:rPr>
              <a:t>, </a:t>
            </a:r>
            <a:r>
              <a:rPr lang="en-US" sz="1600" b="1" dirty="0">
                <a:solidFill>
                  <a:srgbClr val="FFFF00"/>
                </a:solidFill>
                <a:latin typeface="PT Sans" pitchFamily="34" charset="0"/>
                <a:ea typeface="PT Sans" pitchFamily="34" charset="-122"/>
                <a:cs typeface="PT Sans" pitchFamily="34" charset="-120"/>
              </a:rPr>
              <a:t>geomagnetic data </a:t>
            </a:r>
            <a:r>
              <a:rPr lang="en-US" sz="1600" dirty="0">
                <a:solidFill>
                  <a:srgbClr val="FFFFFF"/>
                </a:solidFill>
                <a:latin typeface="PT Sans" pitchFamily="34" charset="0"/>
                <a:ea typeface="PT Sans" pitchFamily="34" charset="-122"/>
                <a:cs typeface="PT Sans" pitchFamily="34" charset="-120"/>
              </a:rPr>
              <a:t>etc., we can get the model closer to reality and better estimation, but in such a way that the model complexity does not compromise the performance.</a:t>
            </a:r>
            <a:endParaRPr lang="en-US" sz="1600" dirty="0"/>
          </a:p>
        </p:txBody>
      </p:sp>
      <p:sp>
        <p:nvSpPr>
          <p:cNvPr id="12" name="Shape 8"/>
          <p:cNvSpPr/>
          <p:nvPr/>
        </p:nvSpPr>
        <p:spPr>
          <a:xfrm>
            <a:off x="1503462" y="3165574"/>
            <a:ext cx="544354" cy="19407"/>
          </a:xfrm>
          <a:prstGeom prst="rect">
            <a:avLst/>
          </a:prstGeom>
          <a:solidFill>
            <a:srgbClr val="D7425E"/>
          </a:solidFill>
          <a:ln/>
        </p:spPr>
        <p:txBody>
          <a:bodyPr/>
          <a:lstStyle/>
          <a:p>
            <a:endParaRPr lang="en-IN"/>
          </a:p>
        </p:txBody>
      </p:sp>
      <p:sp>
        <p:nvSpPr>
          <p:cNvPr id="13" name="Shape 9"/>
          <p:cNvSpPr/>
          <p:nvPr/>
        </p:nvSpPr>
        <p:spPr>
          <a:xfrm>
            <a:off x="1153537" y="3000375"/>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14" name="Text 10"/>
          <p:cNvSpPr/>
          <p:nvPr/>
        </p:nvSpPr>
        <p:spPr>
          <a:xfrm>
            <a:off x="1258431" y="3029426"/>
            <a:ext cx="140018" cy="291703"/>
          </a:xfrm>
          <a:prstGeom prst="rect">
            <a:avLst/>
          </a:prstGeom>
          <a:noFill/>
          <a:ln/>
        </p:spPr>
        <p:txBody>
          <a:bodyPr wrap="none" rtlCol="0" anchor="t"/>
          <a:lstStyle/>
          <a:p>
            <a:pPr marL="0" indent="0" algn="ctr">
              <a:lnSpc>
                <a:spcPts val="2296"/>
              </a:lnSpc>
              <a:buNone/>
            </a:pPr>
            <a:r>
              <a:rPr lang="en-US" sz="1837" b="1" dirty="0">
                <a:solidFill>
                  <a:srgbClr val="D7425E"/>
                </a:solidFill>
                <a:latin typeface="Nunito" pitchFamily="34" charset="0"/>
                <a:ea typeface="Nunito" pitchFamily="34" charset="-122"/>
                <a:cs typeface="Nunito" pitchFamily="34" charset="-120"/>
              </a:rPr>
              <a:t>2</a:t>
            </a:r>
            <a:endParaRPr lang="en-US" sz="1837" dirty="0"/>
          </a:p>
        </p:txBody>
      </p:sp>
      <p:sp>
        <p:nvSpPr>
          <p:cNvPr id="15" name="Text 11"/>
          <p:cNvSpPr/>
          <p:nvPr/>
        </p:nvSpPr>
        <p:spPr>
          <a:xfrm>
            <a:off x="2183963" y="3034427"/>
            <a:ext cx="2755225" cy="243007"/>
          </a:xfrm>
          <a:prstGeom prst="rect">
            <a:avLst/>
          </a:prstGeom>
          <a:noFill/>
          <a:ln/>
        </p:spPr>
        <p:txBody>
          <a:bodyPr wrap="none" rtlCol="0" anchor="t"/>
          <a:lstStyle/>
          <a:p>
            <a:pPr marL="0" indent="0" algn="l">
              <a:lnSpc>
                <a:spcPts val="1914"/>
              </a:lnSpc>
              <a:buNone/>
            </a:pPr>
            <a:r>
              <a:rPr lang="en-US" sz="2400" b="1" dirty="0">
                <a:solidFill>
                  <a:srgbClr val="D7425E"/>
                </a:solidFill>
                <a:latin typeface="Nunito" pitchFamily="34" charset="0"/>
                <a:ea typeface="Nunito" pitchFamily="34" charset="-122"/>
                <a:cs typeface="Nunito" pitchFamily="34" charset="-120"/>
              </a:rPr>
              <a:t>Expanding Geographical Scope</a:t>
            </a:r>
            <a:endParaRPr lang="en-US" sz="2400" dirty="0"/>
          </a:p>
        </p:txBody>
      </p:sp>
      <p:sp>
        <p:nvSpPr>
          <p:cNvPr id="16" name="Text 12"/>
          <p:cNvSpPr/>
          <p:nvPr/>
        </p:nvSpPr>
        <p:spPr>
          <a:xfrm>
            <a:off x="2183963" y="3370659"/>
            <a:ext cx="5864781" cy="746165"/>
          </a:xfrm>
          <a:prstGeom prst="rect">
            <a:avLst/>
          </a:prstGeom>
          <a:noFill/>
          <a:ln/>
        </p:spPr>
        <p:txBody>
          <a:bodyPr wrap="square" rtlCol="0" anchor="t"/>
          <a:lstStyle/>
          <a:p>
            <a:pPr marL="0" indent="0" algn="l">
              <a:lnSpc>
                <a:spcPts val="1960"/>
              </a:lnSpc>
              <a:buNone/>
            </a:pPr>
            <a:r>
              <a:rPr lang="en-US" sz="1600" dirty="0">
                <a:solidFill>
                  <a:srgbClr val="FFFFFF"/>
                </a:solidFill>
                <a:latin typeface="PT Sans" pitchFamily="34" charset="0"/>
                <a:ea typeface="PT Sans" pitchFamily="34" charset="-122"/>
                <a:cs typeface="PT Sans" pitchFamily="34" charset="-120"/>
              </a:rPr>
              <a:t>Future research should explore expanding the model to other regions prone to solar storm activity, allowing for </a:t>
            </a:r>
            <a:r>
              <a:rPr lang="en-US" sz="1600" b="1" dirty="0">
                <a:solidFill>
                  <a:srgbClr val="FFFF00"/>
                </a:solidFill>
                <a:latin typeface="PT Sans" pitchFamily="34" charset="0"/>
                <a:ea typeface="PT Sans" pitchFamily="34" charset="-122"/>
                <a:cs typeface="PT Sans" pitchFamily="34" charset="-120"/>
              </a:rPr>
              <a:t>more comprehensive risk assessment and preparedness planning </a:t>
            </a:r>
            <a:r>
              <a:rPr lang="en-US" sz="1600" dirty="0">
                <a:solidFill>
                  <a:srgbClr val="FFFFFF"/>
                </a:solidFill>
                <a:latin typeface="PT Sans" pitchFamily="34" charset="0"/>
                <a:ea typeface="PT Sans" pitchFamily="34" charset="-122"/>
                <a:cs typeface="PT Sans" pitchFamily="34" charset="-120"/>
              </a:rPr>
              <a:t>across the globe.</a:t>
            </a:r>
            <a:endParaRPr lang="en-US" sz="1600" dirty="0"/>
          </a:p>
        </p:txBody>
      </p:sp>
      <p:sp>
        <p:nvSpPr>
          <p:cNvPr id="17" name="Shape 13"/>
          <p:cNvSpPr/>
          <p:nvPr/>
        </p:nvSpPr>
        <p:spPr>
          <a:xfrm>
            <a:off x="1503462" y="4714458"/>
            <a:ext cx="544354" cy="19407"/>
          </a:xfrm>
          <a:prstGeom prst="rect">
            <a:avLst/>
          </a:prstGeom>
          <a:solidFill>
            <a:srgbClr val="DD785E"/>
          </a:solidFill>
          <a:ln/>
        </p:spPr>
        <p:txBody>
          <a:bodyPr/>
          <a:lstStyle/>
          <a:p>
            <a:endParaRPr lang="en-IN"/>
          </a:p>
        </p:txBody>
      </p:sp>
      <p:sp>
        <p:nvSpPr>
          <p:cNvPr id="18" name="Shape 14"/>
          <p:cNvSpPr/>
          <p:nvPr/>
        </p:nvSpPr>
        <p:spPr>
          <a:xfrm>
            <a:off x="1153537" y="4549259"/>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19" name="Text 15"/>
          <p:cNvSpPr/>
          <p:nvPr/>
        </p:nvSpPr>
        <p:spPr>
          <a:xfrm>
            <a:off x="1258431" y="4578310"/>
            <a:ext cx="140018" cy="291703"/>
          </a:xfrm>
          <a:prstGeom prst="rect">
            <a:avLst/>
          </a:prstGeom>
          <a:noFill/>
          <a:ln/>
        </p:spPr>
        <p:txBody>
          <a:bodyPr wrap="none" rtlCol="0" anchor="t"/>
          <a:lstStyle/>
          <a:p>
            <a:pPr marL="0" indent="0" algn="ctr">
              <a:lnSpc>
                <a:spcPts val="2296"/>
              </a:lnSpc>
              <a:buNone/>
            </a:pPr>
            <a:r>
              <a:rPr lang="en-US" sz="1837" b="1" dirty="0">
                <a:solidFill>
                  <a:srgbClr val="DD785E"/>
                </a:solidFill>
                <a:latin typeface="Nunito" pitchFamily="34" charset="0"/>
                <a:ea typeface="Nunito" pitchFamily="34" charset="-122"/>
                <a:cs typeface="Nunito" pitchFamily="34" charset="-120"/>
              </a:rPr>
              <a:t>3</a:t>
            </a:r>
            <a:endParaRPr lang="en-US" sz="1837" dirty="0"/>
          </a:p>
        </p:txBody>
      </p:sp>
      <p:sp>
        <p:nvSpPr>
          <p:cNvPr id="20" name="Text 16"/>
          <p:cNvSpPr/>
          <p:nvPr/>
        </p:nvSpPr>
        <p:spPr>
          <a:xfrm>
            <a:off x="2183963" y="4583311"/>
            <a:ext cx="2377083" cy="243007"/>
          </a:xfrm>
          <a:prstGeom prst="rect">
            <a:avLst/>
          </a:prstGeom>
          <a:noFill/>
          <a:ln/>
        </p:spPr>
        <p:txBody>
          <a:bodyPr wrap="none" rtlCol="0" anchor="t"/>
          <a:lstStyle/>
          <a:p>
            <a:pPr marL="0" indent="0" algn="l">
              <a:lnSpc>
                <a:spcPts val="1914"/>
              </a:lnSpc>
              <a:buNone/>
            </a:pPr>
            <a:r>
              <a:rPr lang="en-US" sz="2400" b="1" dirty="0">
                <a:solidFill>
                  <a:srgbClr val="DD785E"/>
                </a:solidFill>
                <a:latin typeface="Nunito" pitchFamily="34" charset="0"/>
                <a:ea typeface="Nunito" pitchFamily="34" charset="-122"/>
                <a:cs typeface="Nunito" pitchFamily="34" charset="-120"/>
              </a:rPr>
              <a:t>Integrating Real-time Data</a:t>
            </a:r>
            <a:endParaRPr lang="en-US" sz="2400" dirty="0"/>
          </a:p>
        </p:txBody>
      </p:sp>
      <p:sp>
        <p:nvSpPr>
          <p:cNvPr id="21" name="Text 17"/>
          <p:cNvSpPr/>
          <p:nvPr/>
        </p:nvSpPr>
        <p:spPr>
          <a:xfrm>
            <a:off x="2183963" y="4919543"/>
            <a:ext cx="5864781" cy="746165"/>
          </a:xfrm>
          <a:prstGeom prst="rect">
            <a:avLst/>
          </a:prstGeom>
          <a:noFill/>
          <a:ln/>
        </p:spPr>
        <p:txBody>
          <a:bodyPr wrap="square" rtlCol="0" anchor="t"/>
          <a:lstStyle/>
          <a:p>
            <a:pPr marL="0" indent="0" algn="l">
              <a:lnSpc>
                <a:spcPts val="1960"/>
              </a:lnSpc>
              <a:buNone/>
            </a:pPr>
            <a:r>
              <a:rPr lang="en-US" sz="1600" dirty="0">
                <a:solidFill>
                  <a:srgbClr val="FFFFFF"/>
                </a:solidFill>
                <a:latin typeface="PT Sans" pitchFamily="34" charset="0"/>
                <a:ea typeface="PT Sans" pitchFamily="34" charset="-122"/>
                <a:cs typeface="PT Sans" pitchFamily="34" charset="-120"/>
              </a:rPr>
              <a:t>Incorporating </a:t>
            </a:r>
            <a:r>
              <a:rPr lang="en-US" sz="1600" b="1" dirty="0">
                <a:solidFill>
                  <a:srgbClr val="FFFF00"/>
                </a:solidFill>
                <a:latin typeface="PT Sans" pitchFamily="34" charset="0"/>
                <a:ea typeface="PT Sans" pitchFamily="34" charset="-122"/>
                <a:cs typeface="PT Sans" pitchFamily="34" charset="-120"/>
              </a:rPr>
              <a:t>live satellite monitoring </a:t>
            </a:r>
            <a:r>
              <a:rPr lang="en-US" sz="1600" dirty="0">
                <a:solidFill>
                  <a:srgbClr val="FFFFFF"/>
                </a:solidFill>
                <a:latin typeface="PT Sans" pitchFamily="34" charset="0"/>
                <a:ea typeface="PT Sans" pitchFamily="34" charset="-122"/>
                <a:cs typeface="PT Sans" pitchFamily="34" charset="-120"/>
              </a:rPr>
              <a:t>and forecasting data could further enhance the model's accuracy and enable near-real-time damage estimation, facilitating more timely emergency response and mitigation strategies.</a:t>
            </a:r>
            <a:endParaRPr lang="en-US" sz="1600" dirty="0"/>
          </a:p>
        </p:txBody>
      </p:sp>
      <p:sp>
        <p:nvSpPr>
          <p:cNvPr id="22" name="Shape 18"/>
          <p:cNvSpPr/>
          <p:nvPr/>
        </p:nvSpPr>
        <p:spPr>
          <a:xfrm>
            <a:off x="1503462" y="6263342"/>
            <a:ext cx="544354" cy="19407"/>
          </a:xfrm>
          <a:prstGeom prst="rect">
            <a:avLst/>
          </a:prstGeom>
          <a:solidFill>
            <a:srgbClr val="48A8E2"/>
          </a:solidFill>
          <a:ln/>
        </p:spPr>
        <p:txBody>
          <a:bodyPr/>
          <a:lstStyle/>
          <a:p>
            <a:endParaRPr lang="en-IN"/>
          </a:p>
        </p:txBody>
      </p:sp>
      <p:sp>
        <p:nvSpPr>
          <p:cNvPr id="23" name="Shape 19"/>
          <p:cNvSpPr/>
          <p:nvPr/>
        </p:nvSpPr>
        <p:spPr>
          <a:xfrm>
            <a:off x="1153537" y="6098143"/>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24" name="Text 20"/>
          <p:cNvSpPr/>
          <p:nvPr/>
        </p:nvSpPr>
        <p:spPr>
          <a:xfrm>
            <a:off x="1258431" y="6127194"/>
            <a:ext cx="140018" cy="291703"/>
          </a:xfrm>
          <a:prstGeom prst="rect">
            <a:avLst/>
          </a:prstGeom>
          <a:noFill/>
          <a:ln/>
        </p:spPr>
        <p:txBody>
          <a:bodyPr wrap="none" rtlCol="0" anchor="t"/>
          <a:lstStyle/>
          <a:p>
            <a:pPr marL="0" indent="0" algn="ctr">
              <a:lnSpc>
                <a:spcPts val="2296"/>
              </a:lnSpc>
              <a:buNone/>
            </a:pPr>
            <a:r>
              <a:rPr lang="en-US" sz="1837" b="1" dirty="0">
                <a:solidFill>
                  <a:srgbClr val="48A8E2"/>
                </a:solidFill>
                <a:latin typeface="Nunito" pitchFamily="34" charset="0"/>
                <a:ea typeface="Nunito" pitchFamily="34" charset="-122"/>
                <a:cs typeface="Nunito" pitchFamily="34" charset="-120"/>
              </a:rPr>
              <a:t>4</a:t>
            </a:r>
            <a:endParaRPr lang="en-US" sz="1837" dirty="0"/>
          </a:p>
        </p:txBody>
      </p:sp>
      <p:sp>
        <p:nvSpPr>
          <p:cNvPr id="25" name="Text 21"/>
          <p:cNvSpPr/>
          <p:nvPr/>
        </p:nvSpPr>
        <p:spPr>
          <a:xfrm>
            <a:off x="2183963" y="6132195"/>
            <a:ext cx="3061216" cy="243007"/>
          </a:xfrm>
          <a:prstGeom prst="rect">
            <a:avLst/>
          </a:prstGeom>
          <a:noFill/>
          <a:ln/>
        </p:spPr>
        <p:txBody>
          <a:bodyPr wrap="none" rtlCol="0" anchor="t"/>
          <a:lstStyle/>
          <a:p>
            <a:pPr marL="0" indent="0" algn="l">
              <a:lnSpc>
                <a:spcPts val="1914"/>
              </a:lnSpc>
              <a:buNone/>
            </a:pPr>
            <a:r>
              <a:rPr lang="en-US" sz="2400" b="1" dirty="0">
                <a:solidFill>
                  <a:srgbClr val="48A8E2"/>
                </a:solidFill>
                <a:latin typeface="Nunito" pitchFamily="34" charset="0"/>
                <a:ea typeface="Nunito" pitchFamily="34" charset="-122"/>
                <a:cs typeface="Nunito" pitchFamily="34" charset="-120"/>
              </a:rPr>
              <a:t>Exploring AI-Powered Simulations</a:t>
            </a:r>
            <a:endParaRPr lang="en-US" sz="2400" dirty="0"/>
          </a:p>
        </p:txBody>
      </p:sp>
      <p:sp>
        <p:nvSpPr>
          <p:cNvPr id="26" name="Text 22"/>
          <p:cNvSpPr/>
          <p:nvPr/>
        </p:nvSpPr>
        <p:spPr>
          <a:xfrm>
            <a:off x="2183963" y="6468428"/>
            <a:ext cx="5864781" cy="994886"/>
          </a:xfrm>
          <a:prstGeom prst="rect">
            <a:avLst/>
          </a:prstGeom>
          <a:noFill/>
          <a:ln/>
        </p:spPr>
        <p:txBody>
          <a:bodyPr wrap="square" rtlCol="0" anchor="t"/>
          <a:lstStyle/>
          <a:p>
            <a:pPr marL="0" indent="0" algn="l">
              <a:lnSpc>
                <a:spcPts val="1960"/>
              </a:lnSpc>
              <a:buNone/>
            </a:pPr>
            <a:r>
              <a:rPr lang="en-US" sz="1600" dirty="0">
                <a:solidFill>
                  <a:srgbClr val="FFFFFF"/>
                </a:solidFill>
                <a:latin typeface="PT Sans" pitchFamily="34" charset="0"/>
                <a:ea typeface="PT Sans" pitchFamily="34" charset="-122"/>
                <a:cs typeface="PT Sans" pitchFamily="34" charset="-120"/>
              </a:rPr>
              <a:t>Advancing the model to </a:t>
            </a:r>
            <a:r>
              <a:rPr lang="en-US" sz="1600" b="1" dirty="0">
                <a:solidFill>
                  <a:srgbClr val="FFFF00"/>
                </a:solidFill>
                <a:latin typeface="PT Sans" pitchFamily="34" charset="0"/>
                <a:ea typeface="PT Sans" pitchFamily="34" charset="-122"/>
                <a:cs typeface="PT Sans" pitchFamily="34" charset="-120"/>
              </a:rPr>
              <a:t>leverage cutting-edge AI </a:t>
            </a:r>
            <a:r>
              <a:rPr lang="en-US" sz="1600" dirty="0">
                <a:solidFill>
                  <a:srgbClr val="FFFFFF"/>
                </a:solidFill>
                <a:latin typeface="PT Sans" pitchFamily="34" charset="0"/>
                <a:ea typeface="PT Sans" pitchFamily="34" charset="-122"/>
                <a:cs typeface="PT Sans" pitchFamily="34" charset="-120"/>
              </a:rPr>
              <a:t>and </a:t>
            </a:r>
            <a:r>
              <a:rPr lang="en-US" sz="1600" b="1" dirty="0">
                <a:solidFill>
                  <a:srgbClr val="FFFF00"/>
                </a:solidFill>
                <a:latin typeface="PT Sans" pitchFamily="34" charset="0"/>
                <a:ea typeface="PT Sans" pitchFamily="34" charset="-122"/>
                <a:cs typeface="PT Sans" pitchFamily="34" charset="-120"/>
              </a:rPr>
              <a:t>simulation techniques </a:t>
            </a:r>
            <a:r>
              <a:rPr lang="en-US" sz="1600" dirty="0">
                <a:solidFill>
                  <a:srgbClr val="FFFFFF"/>
                </a:solidFill>
                <a:latin typeface="PT Sans" pitchFamily="34" charset="0"/>
                <a:ea typeface="PT Sans" pitchFamily="34" charset="-122"/>
                <a:cs typeface="PT Sans" pitchFamily="34" charset="-120"/>
              </a:rPr>
              <a:t>could unlock even more sophisticated scenario analysis and predictive capabilities, empowering decision-makers to proactively address the challenges posed by solar storms.</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3073241"/>
            <a:ext cx="9933503" cy="2083118"/>
          </a:xfrm>
          <a:prstGeom prst="rect">
            <a:avLst/>
          </a:prstGeom>
          <a:noFill/>
          <a:ln/>
        </p:spPr>
        <p:txBody>
          <a:bodyPr wrap="none" rtlCol="0" anchor="t"/>
          <a:lstStyle/>
          <a:p>
            <a:pPr marL="0" indent="0" algn="ctr">
              <a:lnSpc>
                <a:spcPts val="16403"/>
              </a:lnSpc>
              <a:buNone/>
            </a:pPr>
            <a:r>
              <a:rPr lang="en-US" sz="13122" b="1" dirty="0">
                <a:solidFill>
                  <a:srgbClr val="FFFFFF"/>
                </a:solidFill>
                <a:latin typeface="Nunito" pitchFamily="34" charset="0"/>
                <a:ea typeface="Nunito" pitchFamily="34" charset="-122"/>
                <a:cs typeface="Nunito" pitchFamily="34" charset="-120"/>
              </a:rPr>
              <a:t>Thank You</a:t>
            </a:r>
            <a:endParaRPr lang="en-US" sz="1312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8" y="965835"/>
            <a:ext cx="9933503"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Uniqueness of the Model</a:t>
            </a:r>
            <a:endParaRPr lang="en-US" sz="4374" dirty="0"/>
          </a:p>
        </p:txBody>
      </p:sp>
      <p:sp>
        <p:nvSpPr>
          <p:cNvPr id="5" name="Shape 2"/>
          <p:cNvSpPr/>
          <p:nvPr/>
        </p:nvSpPr>
        <p:spPr>
          <a:xfrm>
            <a:off x="7301270" y="1993463"/>
            <a:ext cx="27742" cy="5270302"/>
          </a:xfrm>
          <a:prstGeom prst="rect">
            <a:avLst/>
          </a:prstGeom>
          <a:solidFill>
            <a:srgbClr val="262654"/>
          </a:solidFill>
          <a:ln/>
        </p:spPr>
        <p:txBody>
          <a:bodyPr/>
          <a:lstStyle/>
          <a:p>
            <a:endParaRPr lang="en-IN"/>
          </a:p>
        </p:txBody>
      </p:sp>
      <p:sp>
        <p:nvSpPr>
          <p:cNvPr id="6" name="Shape 3"/>
          <p:cNvSpPr/>
          <p:nvPr/>
        </p:nvSpPr>
        <p:spPr>
          <a:xfrm>
            <a:off x="6287512" y="2403098"/>
            <a:ext cx="777597" cy="27742"/>
          </a:xfrm>
          <a:prstGeom prst="rect">
            <a:avLst/>
          </a:prstGeom>
          <a:solidFill>
            <a:srgbClr val="F2B42D"/>
          </a:solidFill>
          <a:ln/>
        </p:spPr>
        <p:txBody>
          <a:bodyPr/>
          <a:lstStyle/>
          <a:p>
            <a:endParaRPr lang="en-IN"/>
          </a:p>
        </p:txBody>
      </p:sp>
      <p:sp>
        <p:nvSpPr>
          <p:cNvPr id="7" name="Shape 4"/>
          <p:cNvSpPr/>
          <p:nvPr/>
        </p:nvSpPr>
        <p:spPr>
          <a:xfrm>
            <a:off x="7065109" y="2167057"/>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8" name="Text 5"/>
          <p:cNvSpPr/>
          <p:nvPr/>
        </p:nvSpPr>
        <p:spPr>
          <a:xfrm>
            <a:off x="7215009" y="2208728"/>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2803327" y="2215634"/>
            <a:ext cx="3289697" cy="347186"/>
          </a:xfrm>
          <a:prstGeom prst="rect">
            <a:avLst/>
          </a:prstGeom>
          <a:noFill/>
          <a:ln/>
        </p:spPr>
        <p:txBody>
          <a:bodyPr wrap="none" rtlCol="0" anchor="t"/>
          <a:lstStyle/>
          <a:p>
            <a:pPr marL="0" indent="0" algn="r">
              <a:lnSpc>
                <a:spcPts val="2734"/>
              </a:lnSpc>
              <a:buNone/>
            </a:pPr>
            <a:r>
              <a:rPr lang="en-US" sz="2187" b="1" dirty="0">
                <a:solidFill>
                  <a:srgbClr val="F2B42D"/>
                </a:solidFill>
                <a:latin typeface="Nunito" pitchFamily="34" charset="0"/>
                <a:ea typeface="Nunito" pitchFamily="34" charset="-122"/>
                <a:cs typeface="Nunito" pitchFamily="34" charset="-120"/>
              </a:rPr>
              <a:t>Estimation of the Damage</a:t>
            </a:r>
            <a:endParaRPr lang="en-US" sz="2187" dirty="0"/>
          </a:p>
        </p:txBody>
      </p:sp>
      <p:sp>
        <p:nvSpPr>
          <p:cNvPr id="10" name="Text 7"/>
          <p:cNvSpPr/>
          <p:nvPr/>
        </p:nvSpPr>
        <p:spPr>
          <a:xfrm>
            <a:off x="2348389" y="2696051"/>
            <a:ext cx="3744635" cy="1421606"/>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This model forecasts the damage by taking into account how susceptible the infrastructure is to potential solar storms.</a:t>
            </a:r>
            <a:endParaRPr lang="en-US" sz="1750" dirty="0"/>
          </a:p>
        </p:txBody>
      </p:sp>
      <p:sp>
        <p:nvSpPr>
          <p:cNvPr id="11" name="Shape 8"/>
          <p:cNvSpPr/>
          <p:nvPr/>
        </p:nvSpPr>
        <p:spPr>
          <a:xfrm>
            <a:off x="7565053" y="3513951"/>
            <a:ext cx="777597" cy="27742"/>
          </a:xfrm>
          <a:prstGeom prst="rect">
            <a:avLst/>
          </a:prstGeom>
          <a:solidFill>
            <a:srgbClr val="D7425E"/>
          </a:solidFill>
          <a:ln/>
        </p:spPr>
        <p:txBody>
          <a:bodyPr/>
          <a:lstStyle/>
          <a:p>
            <a:endParaRPr lang="en-IN"/>
          </a:p>
        </p:txBody>
      </p:sp>
      <p:sp>
        <p:nvSpPr>
          <p:cNvPr id="12" name="Shape 9"/>
          <p:cNvSpPr/>
          <p:nvPr/>
        </p:nvSpPr>
        <p:spPr>
          <a:xfrm>
            <a:off x="7065109" y="3277910"/>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13" name="Text 10"/>
          <p:cNvSpPr/>
          <p:nvPr/>
        </p:nvSpPr>
        <p:spPr>
          <a:xfrm>
            <a:off x="7215009" y="3319582"/>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8537138" y="3326487"/>
            <a:ext cx="2996208"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Geospatial Adaptability</a:t>
            </a:r>
            <a:endParaRPr lang="en-US" sz="2187" dirty="0"/>
          </a:p>
        </p:txBody>
      </p:sp>
      <p:sp>
        <p:nvSpPr>
          <p:cNvPr id="15" name="Text 12"/>
          <p:cNvSpPr/>
          <p:nvPr/>
        </p:nvSpPr>
        <p:spPr>
          <a:xfrm>
            <a:off x="8537138" y="3806904"/>
            <a:ext cx="374475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In addition, it forecasts the monetary loss for a given area based on an assessment of the potential solar storm's damage.</a:t>
            </a:r>
            <a:endParaRPr lang="en-US" sz="1750" dirty="0"/>
          </a:p>
        </p:txBody>
      </p:sp>
      <p:sp>
        <p:nvSpPr>
          <p:cNvPr id="16" name="Shape 13"/>
          <p:cNvSpPr/>
          <p:nvPr/>
        </p:nvSpPr>
        <p:spPr>
          <a:xfrm>
            <a:off x="6287512" y="4971633"/>
            <a:ext cx="777597" cy="27742"/>
          </a:xfrm>
          <a:prstGeom prst="rect">
            <a:avLst/>
          </a:prstGeom>
          <a:solidFill>
            <a:srgbClr val="DD785E"/>
          </a:solidFill>
          <a:ln/>
        </p:spPr>
        <p:txBody>
          <a:bodyPr/>
          <a:lstStyle/>
          <a:p>
            <a:endParaRPr lang="en-IN"/>
          </a:p>
        </p:txBody>
      </p:sp>
      <p:sp>
        <p:nvSpPr>
          <p:cNvPr id="17" name="Shape 14"/>
          <p:cNvSpPr/>
          <p:nvPr/>
        </p:nvSpPr>
        <p:spPr>
          <a:xfrm>
            <a:off x="7065109" y="4735592"/>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18" name="Text 15"/>
          <p:cNvSpPr/>
          <p:nvPr/>
        </p:nvSpPr>
        <p:spPr>
          <a:xfrm>
            <a:off x="7215009" y="4777264"/>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315533" y="4784169"/>
            <a:ext cx="2777490" cy="347186"/>
          </a:xfrm>
          <a:prstGeom prst="rect">
            <a:avLst/>
          </a:prstGeom>
          <a:noFill/>
          <a:ln/>
        </p:spPr>
        <p:txBody>
          <a:bodyPr wrap="none" rtlCol="0" anchor="t"/>
          <a:lstStyle/>
          <a:p>
            <a:pPr marL="0" indent="0" algn="r">
              <a:lnSpc>
                <a:spcPts val="2734"/>
              </a:lnSpc>
              <a:buNone/>
            </a:pPr>
            <a:r>
              <a:rPr lang="en-US" sz="2187" b="1" dirty="0">
                <a:solidFill>
                  <a:srgbClr val="DD785E"/>
                </a:solidFill>
                <a:latin typeface="Nunito" pitchFamily="34" charset="0"/>
                <a:ea typeface="Nunito" pitchFamily="34" charset="-122"/>
                <a:cs typeface="Nunito" pitchFamily="34" charset="-120"/>
              </a:rPr>
              <a:t>Proactive Approach</a:t>
            </a:r>
            <a:endParaRPr lang="en-US" sz="2187" dirty="0"/>
          </a:p>
        </p:txBody>
      </p:sp>
      <p:sp>
        <p:nvSpPr>
          <p:cNvPr id="20" name="Text 17"/>
          <p:cNvSpPr/>
          <p:nvPr/>
        </p:nvSpPr>
        <p:spPr>
          <a:xfrm>
            <a:off x="2348389" y="5264587"/>
            <a:ext cx="3744635" cy="1777008"/>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These two factors allow the model to provide information about the preventative steps that should be taken in case of a solar storm over that area.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32115" y="851059"/>
            <a:ext cx="7679769" cy="1220391"/>
          </a:xfrm>
          <a:prstGeom prst="rect">
            <a:avLst/>
          </a:prstGeom>
          <a:noFill/>
          <a:ln/>
        </p:spPr>
        <p:txBody>
          <a:bodyPr wrap="square" rtlCol="0" anchor="t"/>
          <a:lstStyle/>
          <a:p>
            <a:pPr marL="0" indent="0">
              <a:lnSpc>
                <a:spcPts val="4805"/>
              </a:lnSpc>
              <a:buNone/>
            </a:pPr>
            <a:r>
              <a:rPr lang="en-US" sz="3844" b="1" dirty="0">
                <a:solidFill>
                  <a:srgbClr val="FFFFFF"/>
                </a:solidFill>
                <a:latin typeface="Nunito" pitchFamily="34" charset="0"/>
                <a:ea typeface="Nunito" pitchFamily="34" charset="-122"/>
                <a:cs typeface="Nunito" pitchFamily="34" charset="-120"/>
              </a:rPr>
              <a:t>Effects of Solar Storm on the Earth</a:t>
            </a:r>
            <a:endParaRPr lang="en-US" sz="3844" dirty="0"/>
          </a:p>
        </p:txBody>
      </p:sp>
      <p:sp>
        <p:nvSpPr>
          <p:cNvPr id="6" name="Shape 2"/>
          <p:cNvSpPr/>
          <p:nvPr/>
        </p:nvSpPr>
        <p:spPr>
          <a:xfrm>
            <a:off x="1012746" y="2364224"/>
            <a:ext cx="24289" cy="5014317"/>
          </a:xfrm>
          <a:prstGeom prst="rect">
            <a:avLst/>
          </a:prstGeom>
          <a:solidFill>
            <a:srgbClr val="262654"/>
          </a:solidFill>
          <a:ln/>
        </p:spPr>
        <p:txBody>
          <a:bodyPr/>
          <a:lstStyle/>
          <a:p>
            <a:endParaRPr lang="en-IN"/>
          </a:p>
        </p:txBody>
      </p:sp>
      <p:sp>
        <p:nvSpPr>
          <p:cNvPr id="7" name="Shape 3"/>
          <p:cNvSpPr/>
          <p:nvPr/>
        </p:nvSpPr>
        <p:spPr>
          <a:xfrm>
            <a:off x="1244501" y="2724150"/>
            <a:ext cx="683300" cy="24289"/>
          </a:xfrm>
          <a:prstGeom prst="rect">
            <a:avLst/>
          </a:prstGeom>
          <a:solidFill>
            <a:srgbClr val="F2B42D"/>
          </a:solidFill>
          <a:ln/>
        </p:spPr>
        <p:txBody>
          <a:bodyPr/>
          <a:lstStyle/>
          <a:p>
            <a:endParaRPr lang="en-IN"/>
          </a:p>
        </p:txBody>
      </p:sp>
      <p:sp>
        <p:nvSpPr>
          <p:cNvPr id="8" name="Shape 4"/>
          <p:cNvSpPr/>
          <p:nvPr/>
        </p:nvSpPr>
        <p:spPr>
          <a:xfrm>
            <a:off x="805279" y="2516743"/>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9" name="Text 5"/>
          <p:cNvSpPr/>
          <p:nvPr/>
        </p:nvSpPr>
        <p:spPr>
          <a:xfrm>
            <a:off x="936962" y="2553295"/>
            <a:ext cx="175736" cy="366117"/>
          </a:xfrm>
          <a:prstGeom prst="rect">
            <a:avLst/>
          </a:prstGeom>
          <a:noFill/>
          <a:ln/>
        </p:spPr>
        <p:txBody>
          <a:bodyPr wrap="none" rtlCol="0" anchor="t"/>
          <a:lstStyle/>
          <a:p>
            <a:pPr marL="0" indent="0" algn="ctr">
              <a:lnSpc>
                <a:spcPts val="2883"/>
              </a:lnSpc>
              <a:buNone/>
            </a:pPr>
            <a:r>
              <a:rPr lang="en-US" sz="2306" b="1" dirty="0">
                <a:solidFill>
                  <a:srgbClr val="F2B42D"/>
                </a:solidFill>
                <a:latin typeface="Nunito" pitchFamily="34" charset="0"/>
                <a:ea typeface="Nunito" pitchFamily="34" charset="-122"/>
                <a:cs typeface="Nunito" pitchFamily="34" charset="-120"/>
              </a:rPr>
              <a:t>1</a:t>
            </a:r>
            <a:endParaRPr lang="en-US" sz="2306" dirty="0"/>
          </a:p>
        </p:txBody>
      </p:sp>
      <p:sp>
        <p:nvSpPr>
          <p:cNvPr id="10" name="Text 6"/>
          <p:cNvSpPr/>
          <p:nvPr/>
        </p:nvSpPr>
        <p:spPr>
          <a:xfrm>
            <a:off x="2098715" y="2559368"/>
            <a:ext cx="2902148" cy="305038"/>
          </a:xfrm>
          <a:prstGeom prst="rect">
            <a:avLst/>
          </a:prstGeom>
          <a:noFill/>
          <a:ln/>
        </p:spPr>
        <p:txBody>
          <a:bodyPr wrap="none" rtlCol="0" anchor="t"/>
          <a:lstStyle/>
          <a:p>
            <a:pPr marL="0" indent="0" algn="l">
              <a:lnSpc>
                <a:spcPts val="2402"/>
              </a:lnSpc>
              <a:buNone/>
            </a:pPr>
            <a:r>
              <a:rPr lang="en-US" sz="1922" b="1" dirty="0">
                <a:solidFill>
                  <a:srgbClr val="F2B42D"/>
                </a:solidFill>
                <a:latin typeface="Nunito" pitchFamily="34" charset="0"/>
                <a:ea typeface="Nunito" pitchFamily="34" charset="-122"/>
                <a:cs typeface="Nunito" pitchFamily="34" charset="-120"/>
              </a:rPr>
              <a:t>Electrical Grid Disruptions</a:t>
            </a:r>
            <a:endParaRPr lang="en-US" sz="1922" dirty="0"/>
          </a:p>
        </p:txBody>
      </p:sp>
      <p:sp>
        <p:nvSpPr>
          <p:cNvPr id="11" name="Text 7"/>
          <p:cNvSpPr/>
          <p:nvPr/>
        </p:nvSpPr>
        <p:spPr>
          <a:xfrm>
            <a:off x="2098715" y="2981444"/>
            <a:ext cx="6313170" cy="62484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Solar storms can induce powerful currents in power lines, causing widespread blackouts and damage to electrical infrastructure.</a:t>
            </a:r>
            <a:endParaRPr lang="en-US" sz="1537" dirty="0"/>
          </a:p>
        </p:txBody>
      </p:sp>
      <p:sp>
        <p:nvSpPr>
          <p:cNvPr id="12" name="Shape 8"/>
          <p:cNvSpPr/>
          <p:nvPr/>
        </p:nvSpPr>
        <p:spPr>
          <a:xfrm>
            <a:off x="1244501" y="4356497"/>
            <a:ext cx="683300" cy="24289"/>
          </a:xfrm>
          <a:prstGeom prst="rect">
            <a:avLst/>
          </a:prstGeom>
          <a:solidFill>
            <a:srgbClr val="D7425E"/>
          </a:solidFill>
          <a:ln/>
        </p:spPr>
        <p:txBody>
          <a:bodyPr/>
          <a:lstStyle/>
          <a:p>
            <a:endParaRPr lang="en-IN"/>
          </a:p>
        </p:txBody>
      </p:sp>
      <p:sp>
        <p:nvSpPr>
          <p:cNvPr id="13" name="Shape 9"/>
          <p:cNvSpPr/>
          <p:nvPr/>
        </p:nvSpPr>
        <p:spPr>
          <a:xfrm>
            <a:off x="805279" y="4149090"/>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14" name="Text 10"/>
          <p:cNvSpPr/>
          <p:nvPr/>
        </p:nvSpPr>
        <p:spPr>
          <a:xfrm>
            <a:off x="936962" y="4185642"/>
            <a:ext cx="175736" cy="366117"/>
          </a:xfrm>
          <a:prstGeom prst="rect">
            <a:avLst/>
          </a:prstGeom>
          <a:noFill/>
          <a:ln/>
        </p:spPr>
        <p:txBody>
          <a:bodyPr wrap="none" rtlCol="0" anchor="t"/>
          <a:lstStyle/>
          <a:p>
            <a:pPr marL="0" indent="0" algn="ctr">
              <a:lnSpc>
                <a:spcPts val="2883"/>
              </a:lnSpc>
              <a:buNone/>
            </a:pPr>
            <a:r>
              <a:rPr lang="en-US" sz="2306" b="1" dirty="0">
                <a:solidFill>
                  <a:srgbClr val="D7425E"/>
                </a:solidFill>
                <a:latin typeface="Nunito" pitchFamily="34" charset="0"/>
                <a:ea typeface="Nunito" pitchFamily="34" charset="-122"/>
                <a:cs typeface="Nunito" pitchFamily="34" charset="-120"/>
              </a:rPr>
              <a:t>2</a:t>
            </a:r>
            <a:endParaRPr lang="en-US" sz="2306" dirty="0"/>
          </a:p>
        </p:txBody>
      </p:sp>
      <p:sp>
        <p:nvSpPr>
          <p:cNvPr id="15" name="Text 11"/>
          <p:cNvSpPr/>
          <p:nvPr/>
        </p:nvSpPr>
        <p:spPr>
          <a:xfrm>
            <a:off x="2098715" y="4191714"/>
            <a:ext cx="4303514" cy="305038"/>
          </a:xfrm>
          <a:prstGeom prst="rect">
            <a:avLst/>
          </a:prstGeom>
          <a:noFill/>
          <a:ln/>
        </p:spPr>
        <p:txBody>
          <a:bodyPr wrap="none" rtlCol="0" anchor="t"/>
          <a:lstStyle/>
          <a:p>
            <a:pPr marL="0" indent="0" algn="l">
              <a:lnSpc>
                <a:spcPts val="2402"/>
              </a:lnSpc>
              <a:buNone/>
            </a:pPr>
            <a:r>
              <a:rPr lang="en-US" sz="1922" b="1" dirty="0">
                <a:solidFill>
                  <a:srgbClr val="D7425E"/>
                </a:solidFill>
                <a:latin typeface="Nunito" pitchFamily="34" charset="0"/>
                <a:ea typeface="Nunito" pitchFamily="34" charset="-122"/>
                <a:cs typeface="Nunito" pitchFamily="34" charset="-120"/>
              </a:rPr>
              <a:t>Satellite &amp; Communication Disruptions</a:t>
            </a:r>
            <a:endParaRPr lang="en-US" sz="1922" dirty="0"/>
          </a:p>
        </p:txBody>
      </p:sp>
      <p:sp>
        <p:nvSpPr>
          <p:cNvPr id="16" name="Text 12"/>
          <p:cNvSpPr/>
          <p:nvPr/>
        </p:nvSpPr>
        <p:spPr>
          <a:xfrm>
            <a:off x="2098715" y="4613791"/>
            <a:ext cx="6313170" cy="62484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Solar radiation can interfere with satellite operations, GPS signals, and communication networks, hampering modern connectivity.</a:t>
            </a:r>
            <a:endParaRPr lang="en-US" sz="1537" dirty="0"/>
          </a:p>
        </p:txBody>
      </p:sp>
      <p:sp>
        <p:nvSpPr>
          <p:cNvPr id="17" name="Shape 13"/>
          <p:cNvSpPr/>
          <p:nvPr/>
        </p:nvSpPr>
        <p:spPr>
          <a:xfrm>
            <a:off x="1244501" y="5988844"/>
            <a:ext cx="683300" cy="24289"/>
          </a:xfrm>
          <a:prstGeom prst="rect">
            <a:avLst/>
          </a:prstGeom>
          <a:solidFill>
            <a:srgbClr val="DD785E"/>
          </a:solidFill>
          <a:ln/>
        </p:spPr>
        <p:txBody>
          <a:bodyPr/>
          <a:lstStyle/>
          <a:p>
            <a:endParaRPr lang="en-IN"/>
          </a:p>
        </p:txBody>
      </p:sp>
      <p:sp>
        <p:nvSpPr>
          <p:cNvPr id="18" name="Shape 14"/>
          <p:cNvSpPr/>
          <p:nvPr/>
        </p:nvSpPr>
        <p:spPr>
          <a:xfrm>
            <a:off x="805279" y="5781437"/>
            <a:ext cx="439222" cy="439222"/>
          </a:xfrm>
          <a:prstGeom prst="roundRect">
            <a:avLst>
              <a:gd name="adj" fmla="val 80021"/>
            </a:avLst>
          </a:prstGeom>
          <a:solidFill>
            <a:srgbClr val="00002E"/>
          </a:solidFill>
          <a:ln w="22860">
            <a:solidFill>
              <a:srgbClr val="FFFFFF"/>
            </a:solidFill>
            <a:prstDash val="solid"/>
          </a:ln>
        </p:spPr>
        <p:txBody>
          <a:bodyPr/>
          <a:lstStyle/>
          <a:p>
            <a:endParaRPr lang="en-IN"/>
          </a:p>
        </p:txBody>
      </p:sp>
      <p:sp>
        <p:nvSpPr>
          <p:cNvPr id="19" name="Text 15"/>
          <p:cNvSpPr/>
          <p:nvPr/>
        </p:nvSpPr>
        <p:spPr>
          <a:xfrm>
            <a:off x="936962" y="5817989"/>
            <a:ext cx="175736" cy="366117"/>
          </a:xfrm>
          <a:prstGeom prst="rect">
            <a:avLst/>
          </a:prstGeom>
          <a:noFill/>
          <a:ln/>
        </p:spPr>
        <p:txBody>
          <a:bodyPr wrap="none" rtlCol="0" anchor="t"/>
          <a:lstStyle/>
          <a:p>
            <a:pPr marL="0" indent="0" algn="ctr">
              <a:lnSpc>
                <a:spcPts val="2883"/>
              </a:lnSpc>
              <a:buNone/>
            </a:pPr>
            <a:r>
              <a:rPr lang="en-US" sz="2306" b="1" dirty="0">
                <a:solidFill>
                  <a:srgbClr val="DD785E"/>
                </a:solidFill>
                <a:latin typeface="Nunito" pitchFamily="34" charset="0"/>
                <a:ea typeface="Nunito" pitchFamily="34" charset="-122"/>
                <a:cs typeface="Nunito" pitchFamily="34" charset="-120"/>
              </a:rPr>
              <a:t>3</a:t>
            </a:r>
            <a:endParaRPr lang="en-US" sz="2306" dirty="0"/>
          </a:p>
        </p:txBody>
      </p:sp>
      <p:sp>
        <p:nvSpPr>
          <p:cNvPr id="20" name="Text 16"/>
          <p:cNvSpPr/>
          <p:nvPr/>
        </p:nvSpPr>
        <p:spPr>
          <a:xfrm>
            <a:off x="2098715" y="5824061"/>
            <a:ext cx="3583543" cy="305038"/>
          </a:xfrm>
          <a:prstGeom prst="rect">
            <a:avLst/>
          </a:prstGeom>
          <a:noFill/>
          <a:ln/>
        </p:spPr>
        <p:txBody>
          <a:bodyPr wrap="none" rtlCol="0" anchor="t"/>
          <a:lstStyle/>
          <a:p>
            <a:pPr marL="0" indent="0" algn="l">
              <a:lnSpc>
                <a:spcPts val="2402"/>
              </a:lnSpc>
              <a:buNone/>
            </a:pPr>
            <a:r>
              <a:rPr lang="en-US" sz="1922" b="1" dirty="0">
                <a:solidFill>
                  <a:srgbClr val="DD785E"/>
                </a:solidFill>
                <a:latin typeface="Nunito" pitchFamily="34" charset="0"/>
                <a:ea typeface="Nunito" pitchFamily="34" charset="-122"/>
                <a:cs typeface="Nunito" pitchFamily="34" charset="-120"/>
              </a:rPr>
              <a:t>Airline &amp; Navigation Disruptions</a:t>
            </a:r>
            <a:endParaRPr lang="en-US" sz="1922" dirty="0"/>
          </a:p>
        </p:txBody>
      </p:sp>
      <p:sp>
        <p:nvSpPr>
          <p:cNvPr id="21" name="Text 17"/>
          <p:cNvSpPr/>
          <p:nvPr/>
        </p:nvSpPr>
        <p:spPr>
          <a:xfrm>
            <a:off x="2098715" y="6246138"/>
            <a:ext cx="6313170" cy="937260"/>
          </a:xfrm>
          <a:prstGeom prst="rect">
            <a:avLst/>
          </a:prstGeom>
          <a:noFill/>
          <a:ln/>
        </p:spPr>
        <p:txBody>
          <a:bodyPr wrap="square" rtlCol="0" anchor="t"/>
          <a:lstStyle/>
          <a:p>
            <a:pPr marL="0" indent="0" algn="l">
              <a:lnSpc>
                <a:spcPts val="2460"/>
              </a:lnSpc>
              <a:buNone/>
            </a:pPr>
            <a:r>
              <a:rPr lang="en-US" sz="1537" dirty="0">
                <a:solidFill>
                  <a:srgbClr val="FFFFFF"/>
                </a:solidFill>
                <a:latin typeface="PT Sans" pitchFamily="34" charset="0"/>
                <a:ea typeface="PT Sans" pitchFamily="34" charset="-122"/>
                <a:cs typeface="PT Sans" pitchFamily="34" charset="-120"/>
              </a:rPr>
              <a:t>Increased radiation during solar storms can force airlines to reroute flights, leading to delays and cancellations due to interruption on RADARs. Navigation systems can also be affected.</a:t>
            </a:r>
            <a:endParaRPr lang="en-US" sz="15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68034"/>
            <a:ext cx="7477601" cy="1916430"/>
          </a:xfrm>
          <a:prstGeom prst="rect">
            <a:avLst/>
          </a:prstGeom>
          <a:noFill/>
          <a:ln/>
        </p:spPr>
        <p:txBody>
          <a:bodyPr wrap="square" rtlCol="0" anchor="t"/>
          <a:lstStyle/>
          <a:p>
            <a:pPr marL="0" indent="0">
              <a:lnSpc>
                <a:spcPts val="7545"/>
              </a:lnSpc>
              <a:buNone/>
            </a:pPr>
            <a:r>
              <a:rPr lang="en-US" sz="6036" b="1" dirty="0">
                <a:solidFill>
                  <a:srgbClr val="FFFFFF"/>
                </a:solidFill>
                <a:latin typeface="Nunito" pitchFamily="34" charset="0"/>
                <a:ea typeface="Nunito" pitchFamily="34" charset="-122"/>
                <a:cs typeface="Nunito" pitchFamily="34" charset="-120"/>
              </a:rPr>
              <a:t>Previous Rampages of the Sun</a:t>
            </a:r>
            <a:endParaRPr lang="en-US" sz="6036" dirty="0"/>
          </a:p>
        </p:txBody>
      </p:sp>
      <p:sp>
        <p:nvSpPr>
          <p:cNvPr id="6" name="Text 2"/>
          <p:cNvSpPr/>
          <p:nvPr/>
        </p:nvSpPr>
        <p:spPr>
          <a:xfrm>
            <a:off x="1188601" y="4617720"/>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FFFFFF"/>
                </a:solidFill>
                <a:latin typeface="PT Sans" pitchFamily="34" charset="0"/>
                <a:ea typeface="PT Sans" pitchFamily="34" charset="-122"/>
                <a:cs typeface="PT Sans" pitchFamily="34" charset="-120"/>
              </a:rPr>
              <a:t>The Carrington Event (September 1859)</a:t>
            </a:r>
            <a:endParaRPr lang="en-US" sz="1750" dirty="0"/>
          </a:p>
        </p:txBody>
      </p:sp>
      <p:sp>
        <p:nvSpPr>
          <p:cNvPr id="7" name="Text 3"/>
          <p:cNvSpPr/>
          <p:nvPr/>
        </p:nvSpPr>
        <p:spPr>
          <a:xfrm>
            <a:off x="1188601" y="506194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FFFFFF"/>
                </a:solidFill>
                <a:latin typeface="PT Sans" pitchFamily="34" charset="0"/>
                <a:ea typeface="PT Sans" pitchFamily="34" charset="-122"/>
                <a:cs typeface="PT Sans" pitchFamily="34" charset="-120"/>
              </a:rPr>
              <a:t> The Bastille Day Solar Storm (July 2000)</a:t>
            </a:r>
            <a:endParaRPr lang="en-US" sz="1750" dirty="0"/>
          </a:p>
        </p:txBody>
      </p:sp>
      <p:sp>
        <p:nvSpPr>
          <p:cNvPr id="8" name="Text 4"/>
          <p:cNvSpPr/>
          <p:nvPr/>
        </p:nvSpPr>
        <p:spPr>
          <a:xfrm>
            <a:off x="1188601" y="5506164"/>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FFFFFF"/>
                </a:solidFill>
                <a:latin typeface="PT Sans" pitchFamily="34" charset="0"/>
                <a:ea typeface="PT Sans" pitchFamily="34" charset="-122"/>
                <a:cs typeface="PT Sans" pitchFamily="34" charset="-120"/>
              </a:rPr>
              <a:t>The Halloween Solar Storms (Oct 2003)</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794385"/>
            <a:ext cx="9933504"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Practical Applications of This Model</a:t>
            </a:r>
            <a:endParaRPr lang="en-US" sz="4374" dirty="0"/>
          </a:p>
        </p:txBody>
      </p:sp>
      <p:sp>
        <p:nvSpPr>
          <p:cNvPr id="5" name="Shape 2"/>
          <p:cNvSpPr/>
          <p:nvPr/>
        </p:nvSpPr>
        <p:spPr>
          <a:xfrm>
            <a:off x="2348389" y="1933099"/>
            <a:ext cx="3088958" cy="1909048"/>
          </a:xfrm>
          <a:prstGeom prst="roundRect">
            <a:avLst>
              <a:gd name="adj" fmla="val 20951"/>
            </a:avLst>
          </a:prstGeom>
          <a:noFill/>
          <a:ln w="22860">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1249" y="1955959"/>
            <a:ext cx="3043238" cy="1863328"/>
          </a:xfrm>
          <a:prstGeom prst="rect">
            <a:avLst/>
          </a:prstGeom>
        </p:spPr>
      </p:pic>
      <p:sp>
        <p:nvSpPr>
          <p:cNvPr id="7" name="Text 3"/>
          <p:cNvSpPr/>
          <p:nvPr/>
        </p:nvSpPr>
        <p:spPr>
          <a:xfrm>
            <a:off x="2348389" y="4119801"/>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Power Grid Resilience</a:t>
            </a:r>
            <a:endParaRPr lang="en-US" sz="2187" dirty="0"/>
          </a:p>
        </p:txBody>
      </p:sp>
      <p:sp>
        <p:nvSpPr>
          <p:cNvPr id="8" name="Text 4"/>
          <p:cNvSpPr/>
          <p:nvPr/>
        </p:nvSpPr>
        <p:spPr>
          <a:xfrm>
            <a:off x="2348389" y="4600218"/>
            <a:ext cx="3088958"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Machine learning models can help to predict and can try mitigate the impact of solar storms on power grid infrastructure, enabling proactive risk management and faster restoration of services.</a:t>
            </a:r>
            <a:endParaRPr lang="en-US" sz="1750" dirty="0"/>
          </a:p>
        </p:txBody>
      </p:sp>
      <p:sp>
        <p:nvSpPr>
          <p:cNvPr id="9" name="Shape 5"/>
          <p:cNvSpPr/>
          <p:nvPr/>
        </p:nvSpPr>
        <p:spPr>
          <a:xfrm>
            <a:off x="5770602" y="1933099"/>
            <a:ext cx="3088958" cy="1909048"/>
          </a:xfrm>
          <a:prstGeom prst="roundRect">
            <a:avLst>
              <a:gd name="adj" fmla="val 20951"/>
            </a:avLst>
          </a:prstGeom>
          <a:noFill/>
          <a:ln w="22860">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3462" y="1955959"/>
            <a:ext cx="3043238" cy="1863328"/>
          </a:xfrm>
          <a:prstGeom prst="rect">
            <a:avLst/>
          </a:prstGeom>
        </p:spPr>
      </p:pic>
      <p:sp>
        <p:nvSpPr>
          <p:cNvPr id="11" name="Text 6"/>
          <p:cNvSpPr/>
          <p:nvPr/>
        </p:nvSpPr>
        <p:spPr>
          <a:xfrm>
            <a:off x="5770602" y="4119801"/>
            <a:ext cx="3088958" cy="694373"/>
          </a:xfrm>
          <a:prstGeom prst="rect">
            <a:avLst/>
          </a:prstGeom>
          <a:noFill/>
          <a:ln/>
        </p:spPr>
        <p:txBody>
          <a:bodyPr wrap="squar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Satellite Communications</a:t>
            </a:r>
            <a:endParaRPr lang="en-US" sz="2187" dirty="0"/>
          </a:p>
        </p:txBody>
      </p:sp>
      <p:sp>
        <p:nvSpPr>
          <p:cNvPr id="12" name="Text 7"/>
          <p:cNvSpPr/>
          <p:nvPr/>
        </p:nvSpPr>
        <p:spPr>
          <a:xfrm>
            <a:off x="5770602" y="4947404"/>
            <a:ext cx="3088958"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These models can also assess the vulnerability of satellite communications networks to solar storm disruptions, informing system design and backup planning for mission-critical applications.</a:t>
            </a:r>
            <a:endParaRPr lang="en-US" sz="1750" dirty="0"/>
          </a:p>
        </p:txBody>
      </p:sp>
      <p:sp>
        <p:nvSpPr>
          <p:cNvPr id="13" name="Shape 8"/>
          <p:cNvSpPr/>
          <p:nvPr/>
        </p:nvSpPr>
        <p:spPr>
          <a:xfrm>
            <a:off x="9192816" y="1933099"/>
            <a:ext cx="3089077" cy="1909167"/>
          </a:xfrm>
          <a:prstGeom prst="roundRect">
            <a:avLst>
              <a:gd name="adj" fmla="val 20949"/>
            </a:avLst>
          </a:prstGeom>
          <a:noFill/>
          <a:ln w="22860">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15676" y="1955959"/>
            <a:ext cx="3043357" cy="1863447"/>
          </a:xfrm>
          <a:prstGeom prst="rect">
            <a:avLst/>
          </a:prstGeom>
        </p:spPr>
      </p:pic>
      <p:sp>
        <p:nvSpPr>
          <p:cNvPr id="15" name="Text 9"/>
          <p:cNvSpPr/>
          <p:nvPr/>
        </p:nvSpPr>
        <p:spPr>
          <a:xfrm>
            <a:off x="9192816" y="4119920"/>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GPS and Navigation</a:t>
            </a:r>
            <a:endParaRPr lang="en-US" sz="2187" dirty="0"/>
          </a:p>
        </p:txBody>
      </p:sp>
      <p:sp>
        <p:nvSpPr>
          <p:cNvPr id="16" name="Text 10"/>
          <p:cNvSpPr/>
          <p:nvPr/>
        </p:nvSpPr>
        <p:spPr>
          <a:xfrm>
            <a:off x="9192816" y="4600337"/>
            <a:ext cx="308907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By forecasting the effects of solar storms on GPS and navigation systems, these ML models can support reliable transportation, aviation, and location-based services during extreme space weather events.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109079" y="868680"/>
            <a:ext cx="8412004"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Challenges in Building the Model</a:t>
            </a:r>
            <a:endParaRPr lang="en-US" sz="4374" dirty="0"/>
          </a:p>
        </p:txBody>
      </p:sp>
      <p:sp>
        <p:nvSpPr>
          <p:cNvPr id="5" name="Shape 2"/>
          <p:cNvSpPr/>
          <p:nvPr/>
        </p:nvSpPr>
        <p:spPr>
          <a:xfrm>
            <a:off x="2348389" y="2007394"/>
            <a:ext cx="4855726" cy="2036683"/>
          </a:xfrm>
          <a:prstGeom prst="roundRect">
            <a:avLst>
              <a:gd name="adj" fmla="val 19638"/>
            </a:avLst>
          </a:prstGeom>
          <a:solidFill>
            <a:srgbClr val="00002E"/>
          </a:solidFill>
          <a:ln w="22860">
            <a:solidFill>
              <a:srgbClr val="FFFFFF"/>
            </a:solidFill>
            <a:prstDash val="solid"/>
          </a:ln>
        </p:spPr>
        <p:txBody>
          <a:bodyPr/>
          <a:lstStyle/>
          <a:p>
            <a:endParaRPr lang="en-IN"/>
          </a:p>
        </p:txBody>
      </p:sp>
      <p:sp>
        <p:nvSpPr>
          <p:cNvPr id="6" name="Text 3"/>
          <p:cNvSpPr/>
          <p:nvPr/>
        </p:nvSpPr>
        <p:spPr>
          <a:xfrm>
            <a:off x="2593419" y="2252424"/>
            <a:ext cx="4365665"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Paucity of Detailed Historical Records</a:t>
            </a:r>
            <a:endParaRPr lang="en-US" sz="2187" dirty="0"/>
          </a:p>
        </p:txBody>
      </p:sp>
      <p:sp>
        <p:nvSpPr>
          <p:cNvPr id="7" name="Text 4"/>
          <p:cNvSpPr/>
          <p:nvPr/>
        </p:nvSpPr>
        <p:spPr>
          <a:xfrm>
            <a:off x="2593419" y="3080028"/>
            <a:ext cx="4365665"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Numerous incidents that occurred throughout history are not documented.</a:t>
            </a:r>
            <a:endParaRPr lang="en-US" sz="1750" dirty="0"/>
          </a:p>
        </p:txBody>
      </p:sp>
      <p:sp>
        <p:nvSpPr>
          <p:cNvPr id="8" name="Shape 5"/>
          <p:cNvSpPr/>
          <p:nvPr/>
        </p:nvSpPr>
        <p:spPr>
          <a:xfrm>
            <a:off x="7426285" y="2007394"/>
            <a:ext cx="4855726" cy="2036683"/>
          </a:xfrm>
          <a:prstGeom prst="roundRect">
            <a:avLst>
              <a:gd name="adj" fmla="val 19638"/>
            </a:avLst>
          </a:prstGeom>
          <a:solidFill>
            <a:srgbClr val="00002E"/>
          </a:solidFill>
          <a:ln w="22860">
            <a:solidFill>
              <a:srgbClr val="FFFFFF"/>
            </a:solidFill>
            <a:prstDash val="solid"/>
          </a:ln>
        </p:spPr>
        <p:txBody>
          <a:bodyPr/>
          <a:lstStyle/>
          <a:p>
            <a:endParaRPr lang="en-IN"/>
          </a:p>
        </p:txBody>
      </p:sp>
      <p:sp>
        <p:nvSpPr>
          <p:cNvPr id="9" name="Text 6"/>
          <p:cNvSpPr/>
          <p:nvPr/>
        </p:nvSpPr>
        <p:spPr>
          <a:xfrm>
            <a:off x="7671316" y="2252424"/>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Non-Centralized Data</a:t>
            </a:r>
            <a:endParaRPr lang="en-US" sz="2187" dirty="0"/>
          </a:p>
        </p:txBody>
      </p:sp>
      <p:sp>
        <p:nvSpPr>
          <p:cNvPr id="10" name="Text 7"/>
          <p:cNvSpPr/>
          <p:nvPr/>
        </p:nvSpPr>
        <p:spPr>
          <a:xfrm>
            <a:off x="7671316" y="2732842"/>
            <a:ext cx="4365665"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different helioscopic data are recorded by different observatories (both on the Earth and satellites).</a:t>
            </a:r>
            <a:endParaRPr lang="en-US" sz="1750" dirty="0"/>
          </a:p>
        </p:txBody>
      </p:sp>
      <p:sp>
        <p:nvSpPr>
          <p:cNvPr id="11" name="Shape 8"/>
          <p:cNvSpPr/>
          <p:nvPr/>
        </p:nvSpPr>
        <p:spPr>
          <a:xfrm>
            <a:off x="2348389" y="4266248"/>
            <a:ext cx="4855726" cy="3094673"/>
          </a:xfrm>
          <a:prstGeom prst="roundRect">
            <a:avLst>
              <a:gd name="adj" fmla="val 12924"/>
            </a:avLst>
          </a:prstGeom>
          <a:solidFill>
            <a:srgbClr val="00002E"/>
          </a:solidFill>
          <a:ln w="22860">
            <a:solidFill>
              <a:srgbClr val="FFFFFF"/>
            </a:solidFill>
            <a:prstDash val="solid"/>
          </a:ln>
        </p:spPr>
        <p:txBody>
          <a:bodyPr/>
          <a:lstStyle/>
          <a:p>
            <a:endParaRPr lang="en-IN"/>
          </a:p>
        </p:txBody>
      </p:sp>
      <p:sp>
        <p:nvSpPr>
          <p:cNvPr id="12" name="Text 9"/>
          <p:cNvSpPr/>
          <p:nvPr/>
        </p:nvSpPr>
        <p:spPr>
          <a:xfrm>
            <a:off x="2593419" y="4511278"/>
            <a:ext cx="4078843"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Geospatial &amp; Demographic Data</a:t>
            </a:r>
            <a:endParaRPr lang="en-US" sz="2187" dirty="0"/>
          </a:p>
        </p:txBody>
      </p:sp>
      <p:sp>
        <p:nvSpPr>
          <p:cNvPr id="13" name="Text 10"/>
          <p:cNvSpPr/>
          <p:nvPr/>
        </p:nvSpPr>
        <p:spPr>
          <a:xfrm>
            <a:off x="2593419" y="4991695"/>
            <a:ext cx="4365665"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Details about the population and asset locations in a particular area that the solar storm is expected to affect.</a:t>
            </a:r>
            <a:endParaRPr lang="en-US" sz="1750" dirty="0"/>
          </a:p>
        </p:txBody>
      </p:sp>
      <p:sp>
        <p:nvSpPr>
          <p:cNvPr id="14" name="Shape 11"/>
          <p:cNvSpPr/>
          <p:nvPr/>
        </p:nvSpPr>
        <p:spPr>
          <a:xfrm>
            <a:off x="7426285" y="4266248"/>
            <a:ext cx="4855726" cy="3094673"/>
          </a:xfrm>
          <a:prstGeom prst="roundRect">
            <a:avLst>
              <a:gd name="adj" fmla="val 12924"/>
            </a:avLst>
          </a:prstGeom>
          <a:solidFill>
            <a:srgbClr val="00002E"/>
          </a:solidFill>
          <a:ln w="22860">
            <a:solidFill>
              <a:srgbClr val="FFFFFF"/>
            </a:solidFill>
            <a:prstDash val="solid"/>
          </a:ln>
        </p:spPr>
        <p:txBody>
          <a:bodyPr/>
          <a:lstStyle/>
          <a:p>
            <a:endParaRPr lang="en-IN"/>
          </a:p>
        </p:txBody>
      </p:sp>
      <p:sp>
        <p:nvSpPr>
          <p:cNvPr id="15" name="Text 12"/>
          <p:cNvSpPr/>
          <p:nvPr/>
        </p:nvSpPr>
        <p:spPr>
          <a:xfrm>
            <a:off x="7671316" y="4511278"/>
            <a:ext cx="4365665" cy="694373"/>
          </a:xfrm>
          <a:prstGeom prst="rect">
            <a:avLst/>
          </a:prstGeom>
          <a:noFill/>
          <a:ln/>
        </p:spPr>
        <p:txBody>
          <a:bodyPr wrap="squar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Integrating Data regarding Disaster-prone Infrastructures</a:t>
            </a:r>
            <a:endParaRPr lang="en-US" sz="2187" dirty="0"/>
          </a:p>
        </p:txBody>
      </p:sp>
      <p:sp>
        <p:nvSpPr>
          <p:cNvPr id="16" name="Text 13"/>
          <p:cNvSpPr/>
          <p:nvPr/>
        </p:nvSpPr>
        <p:spPr>
          <a:xfrm>
            <a:off x="7671316" y="5338882"/>
            <a:ext cx="4365665"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Detailed information on the power grid infrastructure, including the locations of substations and transmission lines, along with the data vis-a-vis the damage on the satellites, telecommunication networks etc.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98715"/>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Collection and Preprocessing</a:t>
            </a:r>
            <a:endParaRPr lang="en-US" sz="4374" dirty="0"/>
          </a:p>
        </p:txBody>
      </p:sp>
      <p:sp>
        <p:nvSpPr>
          <p:cNvPr id="6" name="Text 2"/>
          <p:cNvSpPr/>
          <p:nvPr/>
        </p:nvSpPr>
        <p:spPr>
          <a:xfrm>
            <a:off x="1188601" y="382071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8AFF8"/>
                </a:solidFill>
                <a:latin typeface="PT Sans" pitchFamily="34" charset="0"/>
                <a:ea typeface="PT Sans" pitchFamily="34" charset="-122"/>
                <a:cs typeface="PT Sans" pitchFamily="34" charset="-120"/>
              </a:rPr>
              <a:t>Gather historical data on solar storms and their impact on power grids, communication systems, and satellites in the target region.</a:t>
            </a:r>
            <a:endParaRPr lang="en-US" sz="1750" dirty="0"/>
          </a:p>
        </p:txBody>
      </p:sp>
      <p:sp>
        <p:nvSpPr>
          <p:cNvPr id="7" name="Text 3"/>
          <p:cNvSpPr/>
          <p:nvPr/>
        </p:nvSpPr>
        <p:spPr>
          <a:xfrm>
            <a:off x="1188601" y="462033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D785E"/>
                </a:solidFill>
                <a:latin typeface="PT Sans" pitchFamily="34" charset="0"/>
                <a:ea typeface="PT Sans" pitchFamily="34" charset="-122"/>
                <a:cs typeface="PT Sans" pitchFamily="34" charset="-120"/>
              </a:rPr>
              <a:t>Collect detailed geospatial data such as population density, and asset locations, in order to model the vulnerability of the region.</a:t>
            </a:r>
            <a:endParaRPr lang="en-US" sz="1750" dirty="0"/>
          </a:p>
        </p:txBody>
      </p:sp>
      <p:sp>
        <p:nvSpPr>
          <p:cNvPr id="8" name="Text 4"/>
          <p:cNvSpPr/>
          <p:nvPr/>
        </p:nvSpPr>
        <p:spPr>
          <a:xfrm>
            <a:off x="1188601" y="541996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AEE4BD"/>
                </a:solidFill>
                <a:latin typeface="PT Sans" pitchFamily="34" charset="0"/>
                <a:ea typeface="PT Sans" pitchFamily="34" charset="-122"/>
                <a:cs typeface="PT Sans" pitchFamily="34" charset="-120"/>
              </a:rPr>
              <a:t>Preprocess the data to handle missing values, outliers, and inconsistencies, ensuring data quality and integrity for the machine learning model.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937617" y="441603"/>
            <a:ext cx="12588811" cy="1003935"/>
          </a:xfrm>
          <a:prstGeom prst="rect">
            <a:avLst/>
          </a:prstGeom>
          <a:noFill/>
          <a:ln/>
        </p:spPr>
        <p:txBody>
          <a:bodyPr wrap="square" rtlCol="0" anchor="t"/>
          <a:lstStyle/>
          <a:p>
            <a:pPr marL="0" indent="0" algn="ctr">
              <a:lnSpc>
                <a:spcPts val="3952"/>
              </a:lnSpc>
              <a:buNone/>
            </a:pPr>
            <a:r>
              <a:rPr lang="en-US" sz="4000" b="1" dirty="0">
                <a:solidFill>
                  <a:srgbClr val="FFFFFF"/>
                </a:solidFill>
                <a:latin typeface="Nunito" pitchFamily="34" charset="0"/>
                <a:ea typeface="Nunito" pitchFamily="34" charset="-122"/>
                <a:cs typeface="Nunito" pitchFamily="34" charset="-120"/>
              </a:rPr>
              <a:t>Rationale behind using ML over Statistical Analysis</a:t>
            </a:r>
            <a:endParaRPr lang="en-US" sz="4000" dirty="0"/>
          </a:p>
        </p:txBody>
      </p:sp>
      <p:sp>
        <p:nvSpPr>
          <p:cNvPr id="5" name="Shape 2"/>
          <p:cNvSpPr/>
          <p:nvPr/>
        </p:nvSpPr>
        <p:spPr>
          <a:xfrm>
            <a:off x="7305199" y="1543248"/>
            <a:ext cx="20003" cy="6023134"/>
          </a:xfrm>
          <a:prstGeom prst="rect">
            <a:avLst/>
          </a:prstGeom>
          <a:solidFill>
            <a:srgbClr val="262654"/>
          </a:solidFill>
          <a:ln/>
        </p:spPr>
        <p:txBody>
          <a:bodyPr/>
          <a:lstStyle/>
          <a:p>
            <a:endParaRPr lang="en-IN"/>
          </a:p>
        </p:txBody>
      </p:sp>
      <p:sp>
        <p:nvSpPr>
          <p:cNvPr id="6" name="Shape 3"/>
          <p:cNvSpPr/>
          <p:nvPr/>
        </p:nvSpPr>
        <p:spPr>
          <a:xfrm>
            <a:off x="6572429" y="2062758"/>
            <a:ext cx="562094" cy="20003"/>
          </a:xfrm>
          <a:prstGeom prst="rect">
            <a:avLst/>
          </a:prstGeom>
          <a:solidFill>
            <a:srgbClr val="F2B42D"/>
          </a:solidFill>
          <a:ln/>
        </p:spPr>
        <p:txBody>
          <a:bodyPr/>
          <a:lstStyle/>
          <a:p>
            <a:endParaRPr lang="en-IN"/>
          </a:p>
        </p:txBody>
      </p:sp>
      <p:sp>
        <p:nvSpPr>
          <p:cNvPr id="7" name="Shape 4"/>
          <p:cNvSpPr/>
          <p:nvPr/>
        </p:nvSpPr>
        <p:spPr>
          <a:xfrm>
            <a:off x="7134523" y="1892141"/>
            <a:ext cx="361355" cy="361355"/>
          </a:xfrm>
          <a:prstGeom prst="roundRect">
            <a:avLst>
              <a:gd name="adj" fmla="val 80012"/>
            </a:avLst>
          </a:prstGeom>
          <a:solidFill>
            <a:srgbClr val="00002E"/>
          </a:solidFill>
          <a:ln w="15240">
            <a:solidFill>
              <a:srgbClr val="FFFFFF"/>
            </a:solidFill>
            <a:prstDash val="solid"/>
          </a:ln>
        </p:spPr>
        <p:txBody>
          <a:bodyPr/>
          <a:lstStyle/>
          <a:p>
            <a:endParaRPr lang="en-IN"/>
          </a:p>
        </p:txBody>
      </p:sp>
      <p:sp>
        <p:nvSpPr>
          <p:cNvPr id="8" name="Text 5"/>
          <p:cNvSpPr/>
          <p:nvPr/>
        </p:nvSpPr>
        <p:spPr>
          <a:xfrm>
            <a:off x="7242870" y="1922145"/>
            <a:ext cx="144542" cy="301228"/>
          </a:xfrm>
          <a:prstGeom prst="rect">
            <a:avLst/>
          </a:prstGeom>
          <a:noFill/>
          <a:ln/>
        </p:spPr>
        <p:txBody>
          <a:bodyPr wrap="none" rtlCol="0" anchor="t"/>
          <a:lstStyle/>
          <a:p>
            <a:pPr marL="0" indent="0" algn="ctr">
              <a:lnSpc>
                <a:spcPts val="2371"/>
              </a:lnSpc>
              <a:buNone/>
            </a:pPr>
            <a:r>
              <a:rPr lang="en-US" sz="1897" b="1" dirty="0">
                <a:solidFill>
                  <a:srgbClr val="F2B42D"/>
                </a:solidFill>
                <a:latin typeface="Nunito" pitchFamily="34" charset="0"/>
                <a:ea typeface="Nunito" pitchFamily="34" charset="-122"/>
                <a:cs typeface="Nunito" pitchFamily="34" charset="-120"/>
              </a:rPr>
              <a:t>1</a:t>
            </a:r>
            <a:endParaRPr lang="en-US" sz="1897" dirty="0"/>
          </a:p>
        </p:txBody>
      </p:sp>
      <p:sp>
        <p:nvSpPr>
          <p:cNvPr id="9" name="Text 6"/>
          <p:cNvSpPr/>
          <p:nvPr/>
        </p:nvSpPr>
        <p:spPr>
          <a:xfrm>
            <a:off x="4399955" y="1927384"/>
            <a:ext cx="2031921" cy="250865"/>
          </a:xfrm>
          <a:prstGeom prst="rect">
            <a:avLst/>
          </a:prstGeom>
          <a:noFill/>
          <a:ln/>
        </p:spPr>
        <p:txBody>
          <a:bodyPr wrap="none" rtlCol="0" anchor="t"/>
          <a:lstStyle/>
          <a:p>
            <a:pPr marL="0" indent="0" algn="r">
              <a:lnSpc>
                <a:spcPts val="1976"/>
              </a:lnSpc>
              <a:buNone/>
            </a:pPr>
            <a:r>
              <a:rPr lang="en-US" sz="2800" b="1" dirty="0">
                <a:solidFill>
                  <a:srgbClr val="F2B42D"/>
                </a:solidFill>
                <a:latin typeface="Nunito" pitchFamily="34" charset="0"/>
                <a:ea typeface="Nunito" pitchFamily="34" charset="-122"/>
                <a:cs typeface="Nunito" pitchFamily="34" charset="-120"/>
              </a:rPr>
              <a:t>Nonlinearity Modeling</a:t>
            </a:r>
            <a:endParaRPr lang="en-US" sz="2800" dirty="0"/>
          </a:p>
        </p:txBody>
      </p:sp>
      <p:sp>
        <p:nvSpPr>
          <p:cNvPr id="10" name="Text 7"/>
          <p:cNvSpPr/>
          <p:nvPr/>
        </p:nvSpPr>
        <p:spPr>
          <a:xfrm>
            <a:off x="1525418" y="2274570"/>
            <a:ext cx="4906457" cy="1798558"/>
          </a:xfrm>
          <a:prstGeom prst="rect">
            <a:avLst/>
          </a:prstGeom>
          <a:noFill/>
          <a:ln/>
        </p:spPr>
        <p:txBody>
          <a:bodyPr wrap="square" rtlCol="0" anchor="t"/>
          <a:lstStyle/>
          <a:p>
            <a:pPr algn="r"/>
            <a:r>
              <a:rPr lang="en-US" dirty="0">
                <a:solidFill>
                  <a:schemeClr val="bg1"/>
                </a:solidFill>
              </a:rPr>
              <a:t>The relationship between geomagnetic disturbance and solar activity is nonlinear. Additionally, it is dynamic and changes rapidly over time. ML is superior because it also requires the integration of data from many sources.</a:t>
            </a:r>
          </a:p>
        </p:txBody>
      </p:sp>
      <p:sp>
        <p:nvSpPr>
          <p:cNvPr id="11" name="Shape 8"/>
          <p:cNvSpPr/>
          <p:nvPr/>
        </p:nvSpPr>
        <p:spPr>
          <a:xfrm>
            <a:off x="7495877" y="2865834"/>
            <a:ext cx="562094" cy="20003"/>
          </a:xfrm>
          <a:prstGeom prst="rect">
            <a:avLst/>
          </a:prstGeom>
          <a:solidFill>
            <a:srgbClr val="D7425E"/>
          </a:solidFill>
          <a:ln/>
        </p:spPr>
        <p:txBody>
          <a:bodyPr/>
          <a:lstStyle/>
          <a:p>
            <a:endParaRPr lang="en-IN"/>
          </a:p>
        </p:txBody>
      </p:sp>
      <p:sp>
        <p:nvSpPr>
          <p:cNvPr id="12" name="Shape 9"/>
          <p:cNvSpPr/>
          <p:nvPr/>
        </p:nvSpPr>
        <p:spPr>
          <a:xfrm>
            <a:off x="7134523" y="2695218"/>
            <a:ext cx="361355" cy="361355"/>
          </a:xfrm>
          <a:prstGeom prst="roundRect">
            <a:avLst>
              <a:gd name="adj" fmla="val 80012"/>
            </a:avLst>
          </a:prstGeom>
          <a:solidFill>
            <a:srgbClr val="00002E"/>
          </a:solidFill>
          <a:ln w="15240">
            <a:solidFill>
              <a:srgbClr val="FFFFFF"/>
            </a:solidFill>
            <a:prstDash val="solid"/>
          </a:ln>
        </p:spPr>
        <p:txBody>
          <a:bodyPr/>
          <a:lstStyle/>
          <a:p>
            <a:endParaRPr lang="en-IN"/>
          </a:p>
        </p:txBody>
      </p:sp>
      <p:sp>
        <p:nvSpPr>
          <p:cNvPr id="13" name="Text 10"/>
          <p:cNvSpPr/>
          <p:nvPr/>
        </p:nvSpPr>
        <p:spPr>
          <a:xfrm>
            <a:off x="7242870" y="2725222"/>
            <a:ext cx="144542" cy="301228"/>
          </a:xfrm>
          <a:prstGeom prst="rect">
            <a:avLst/>
          </a:prstGeom>
          <a:noFill/>
          <a:ln/>
        </p:spPr>
        <p:txBody>
          <a:bodyPr wrap="none" rtlCol="0" anchor="t"/>
          <a:lstStyle/>
          <a:p>
            <a:pPr marL="0" indent="0" algn="ctr">
              <a:lnSpc>
                <a:spcPts val="2371"/>
              </a:lnSpc>
              <a:buNone/>
            </a:pPr>
            <a:r>
              <a:rPr lang="en-US" sz="1897" b="1" dirty="0">
                <a:solidFill>
                  <a:srgbClr val="D7425E"/>
                </a:solidFill>
                <a:latin typeface="Nunito" pitchFamily="34" charset="0"/>
                <a:ea typeface="Nunito" pitchFamily="34" charset="-122"/>
                <a:cs typeface="Nunito" pitchFamily="34" charset="-120"/>
              </a:rPr>
              <a:t>2</a:t>
            </a:r>
            <a:endParaRPr lang="en-US" sz="1897" dirty="0"/>
          </a:p>
        </p:txBody>
      </p:sp>
      <p:sp>
        <p:nvSpPr>
          <p:cNvPr id="14" name="Text 11"/>
          <p:cNvSpPr/>
          <p:nvPr/>
        </p:nvSpPr>
        <p:spPr>
          <a:xfrm>
            <a:off x="8198525" y="2730460"/>
            <a:ext cx="2007751" cy="250865"/>
          </a:xfrm>
          <a:prstGeom prst="rect">
            <a:avLst/>
          </a:prstGeom>
          <a:noFill/>
          <a:ln/>
        </p:spPr>
        <p:txBody>
          <a:bodyPr wrap="none" rtlCol="0" anchor="t"/>
          <a:lstStyle/>
          <a:p>
            <a:pPr marL="0" indent="0" algn="l">
              <a:lnSpc>
                <a:spcPts val="1976"/>
              </a:lnSpc>
              <a:buNone/>
            </a:pPr>
            <a:r>
              <a:rPr lang="en-US" sz="2800" b="1" dirty="0">
                <a:solidFill>
                  <a:srgbClr val="D7425E"/>
                </a:solidFill>
                <a:latin typeface="Nunito" pitchFamily="34" charset="0"/>
                <a:ea typeface="Nunito" pitchFamily="34" charset="-122"/>
                <a:cs typeface="Nunito" pitchFamily="34" charset="-120"/>
              </a:rPr>
              <a:t>Handling Uncertainty</a:t>
            </a:r>
            <a:endParaRPr lang="en-US" sz="2800" dirty="0"/>
          </a:p>
        </p:txBody>
      </p:sp>
      <p:sp>
        <p:nvSpPr>
          <p:cNvPr id="15" name="Text 12"/>
          <p:cNvSpPr/>
          <p:nvPr/>
        </p:nvSpPr>
        <p:spPr>
          <a:xfrm>
            <a:off x="8198524" y="3077647"/>
            <a:ext cx="4794945" cy="1541621"/>
          </a:xfrm>
          <a:prstGeom prst="rect">
            <a:avLst/>
          </a:prstGeom>
          <a:noFill/>
          <a:ln/>
        </p:spPr>
        <p:txBody>
          <a:bodyPr wrap="square" rtlCol="0" anchor="t"/>
          <a:lstStyle/>
          <a:p>
            <a:pPr marL="0" indent="0" algn="l">
              <a:lnSpc>
                <a:spcPts val="2024"/>
              </a:lnSpc>
              <a:buNone/>
            </a:pPr>
            <a:r>
              <a:rPr lang="en-US" dirty="0">
                <a:solidFill>
                  <a:srgbClr val="FFFFFF"/>
                </a:solidFill>
                <a:latin typeface="PT Sans" pitchFamily="34" charset="0"/>
                <a:ea typeface="PT Sans" pitchFamily="34" charset="-122"/>
                <a:cs typeface="PT Sans" pitchFamily="34" charset="-120"/>
              </a:rPr>
              <a:t>Machine learning models can handle large and diverse datasets and can adopt over time. Models like semi-supervised and reinforcement machine learning can work with sparse data and provide accurate predictions.</a:t>
            </a:r>
            <a:endParaRPr lang="en-US" dirty="0"/>
          </a:p>
        </p:txBody>
      </p:sp>
      <p:sp>
        <p:nvSpPr>
          <p:cNvPr id="16" name="Shape 13"/>
          <p:cNvSpPr/>
          <p:nvPr/>
        </p:nvSpPr>
        <p:spPr>
          <a:xfrm>
            <a:off x="6572429" y="4690348"/>
            <a:ext cx="562094" cy="20003"/>
          </a:xfrm>
          <a:prstGeom prst="rect">
            <a:avLst/>
          </a:prstGeom>
          <a:solidFill>
            <a:srgbClr val="DD785E"/>
          </a:solidFill>
          <a:ln/>
        </p:spPr>
        <p:txBody>
          <a:bodyPr/>
          <a:lstStyle/>
          <a:p>
            <a:endParaRPr lang="en-IN"/>
          </a:p>
        </p:txBody>
      </p:sp>
      <p:sp>
        <p:nvSpPr>
          <p:cNvPr id="17" name="Shape 14"/>
          <p:cNvSpPr/>
          <p:nvPr/>
        </p:nvSpPr>
        <p:spPr>
          <a:xfrm>
            <a:off x="7134523" y="4519732"/>
            <a:ext cx="361355" cy="361355"/>
          </a:xfrm>
          <a:prstGeom prst="roundRect">
            <a:avLst>
              <a:gd name="adj" fmla="val 80012"/>
            </a:avLst>
          </a:prstGeom>
          <a:solidFill>
            <a:srgbClr val="00002E"/>
          </a:solidFill>
          <a:ln w="15240">
            <a:solidFill>
              <a:srgbClr val="FFFFFF"/>
            </a:solidFill>
            <a:prstDash val="solid"/>
          </a:ln>
        </p:spPr>
        <p:txBody>
          <a:bodyPr/>
          <a:lstStyle/>
          <a:p>
            <a:endParaRPr lang="en-IN"/>
          </a:p>
        </p:txBody>
      </p:sp>
      <p:sp>
        <p:nvSpPr>
          <p:cNvPr id="18" name="Text 15"/>
          <p:cNvSpPr/>
          <p:nvPr/>
        </p:nvSpPr>
        <p:spPr>
          <a:xfrm>
            <a:off x="7242870" y="4549735"/>
            <a:ext cx="144542" cy="301228"/>
          </a:xfrm>
          <a:prstGeom prst="rect">
            <a:avLst/>
          </a:prstGeom>
          <a:noFill/>
          <a:ln/>
        </p:spPr>
        <p:txBody>
          <a:bodyPr wrap="none" rtlCol="0" anchor="t"/>
          <a:lstStyle/>
          <a:p>
            <a:pPr marL="0" indent="0" algn="ctr">
              <a:lnSpc>
                <a:spcPts val="2371"/>
              </a:lnSpc>
              <a:buNone/>
            </a:pPr>
            <a:r>
              <a:rPr lang="en-US" sz="1897" b="1" dirty="0">
                <a:solidFill>
                  <a:srgbClr val="DD785E"/>
                </a:solidFill>
                <a:latin typeface="Nunito" pitchFamily="34" charset="0"/>
                <a:ea typeface="Nunito" pitchFamily="34" charset="-122"/>
                <a:cs typeface="Nunito" pitchFamily="34" charset="-120"/>
              </a:rPr>
              <a:t>3</a:t>
            </a:r>
            <a:endParaRPr lang="en-US" sz="1897" dirty="0"/>
          </a:p>
        </p:txBody>
      </p:sp>
      <p:sp>
        <p:nvSpPr>
          <p:cNvPr id="19" name="Text 16"/>
          <p:cNvSpPr/>
          <p:nvPr/>
        </p:nvSpPr>
        <p:spPr>
          <a:xfrm>
            <a:off x="3905250" y="4554974"/>
            <a:ext cx="2526625" cy="250865"/>
          </a:xfrm>
          <a:prstGeom prst="rect">
            <a:avLst/>
          </a:prstGeom>
          <a:noFill/>
          <a:ln/>
        </p:spPr>
        <p:txBody>
          <a:bodyPr wrap="none" rtlCol="0" anchor="t"/>
          <a:lstStyle/>
          <a:p>
            <a:pPr marL="0" indent="0" algn="r">
              <a:lnSpc>
                <a:spcPts val="1976"/>
              </a:lnSpc>
              <a:buNone/>
            </a:pPr>
            <a:r>
              <a:rPr lang="en-US" sz="2800" b="1" dirty="0">
                <a:solidFill>
                  <a:srgbClr val="DD785E"/>
                </a:solidFill>
                <a:latin typeface="Nunito" pitchFamily="34" charset="0"/>
                <a:ea typeface="Nunito" pitchFamily="34" charset="-122"/>
                <a:cs typeface="Nunito" pitchFamily="34" charset="-120"/>
              </a:rPr>
              <a:t>Scalability and Adaptability</a:t>
            </a:r>
            <a:endParaRPr lang="en-US" sz="2800" dirty="0"/>
          </a:p>
        </p:txBody>
      </p:sp>
      <p:sp>
        <p:nvSpPr>
          <p:cNvPr id="20" name="Text 17"/>
          <p:cNvSpPr/>
          <p:nvPr/>
        </p:nvSpPr>
        <p:spPr>
          <a:xfrm>
            <a:off x="1525418" y="4902160"/>
            <a:ext cx="4906457" cy="1541621"/>
          </a:xfrm>
          <a:prstGeom prst="rect">
            <a:avLst/>
          </a:prstGeom>
          <a:noFill/>
          <a:ln/>
        </p:spPr>
        <p:txBody>
          <a:bodyPr wrap="square" rtlCol="0" anchor="t"/>
          <a:lstStyle/>
          <a:p>
            <a:pPr marL="0" indent="0" algn="r">
              <a:lnSpc>
                <a:spcPts val="2024"/>
              </a:lnSpc>
              <a:buNone/>
            </a:pPr>
            <a:r>
              <a:rPr lang="en-US" dirty="0">
                <a:solidFill>
                  <a:srgbClr val="FFFFFF"/>
                </a:solidFill>
                <a:latin typeface="PT Sans" pitchFamily="34" charset="0"/>
                <a:ea typeface="PT Sans" pitchFamily="34" charset="-122"/>
                <a:cs typeface="PT Sans" pitchFamily="34" charset="-120"/>
              </a:rPr>
              <a:t>Such a model like ours involve complete high dimensional data and non-linear relationships. Our data also can face multi-collinearity and autocorrelation which a machine learning model can handle better than a statistical model.</a:t>
            </a:r>
            <a:endParaRPr lang="en-US" dirty="0"/>
          </a:p>
        </p:txBody>
      </p:sp>
      <p:sp>
        <p:nvSpPr>
          <p:cNvPr id="21" name="Shape 18"/>
          <p:cNvSpPr/>
          <p:nvPr/>
        </p:nvSpPr>
        <p:spPr>
          <a:xfrm>
            <a:off x="7495877" y="5875734"/>
            <a:ext cx="562094" cy="20003"/>
          </a:xfrm>
          <a:prstGeom prst="rect">
            <a:avLst/>
          </a:prstGeom>
          <a:solidFill>
            <a:srgbClr val="48A8E2"/>
          </a:solidFill>
          <a:ln/>
        </p:spPr>
        <p:txBody>
          <a:bodyPr/>
          <a:lstStyle/>
          <a:p>
            <a:endParaRPr lang="en-IN"/>
          </a:p>
        </p:txBody>
      </p:sp>
      <p:sp>
        <p:nvSpPr>
          <p:cNvPr id="22" name="Shape 19"/>
          <p:cNvSpPr/>
          <p:nvPr/>
        </p:nvSpPr>
        <p:spPr>
          <a:xfrm>
            <a:off x="7134523" y="5705118"/>
            <a:ext cx="361355" cy="361355"/>
          </a:xfrm>
          <a:prstGeom prst="roundRect">
            <a:avLst>
              <a:gd name="adj" fmla="val 80012"/>
            </a:avLst>
          </a:prstGeom>
          <a:solidFill>
            <a:srgbClr val="00002E"/>
          </a:solidFill>
          <a:ln w="15240">
            <a:solidFill>
              <a:srgbClr val="FFFFFF"/>
            </a:solidFill>
            <a:prstDash val="solid"/>
          </a:ln>
        </p:spPr>
        <p:txBody>
          <a:bodyPr/>
          <a:lstStyle/>
          <a:p>
            <a:endParaRPr lang="en-IN"/>
          </a:p>
        </p:txBody>
      </p:sp>
      <p:sp>
        <p:nvSpPr>
          <p:cNvPr id="23" name="Text 20"/>
          <p:cNvSpPr/>
          <p:nvPr/>
        </p:nvSpPr>
        <p:spPr>
          <a:xfrm>
            <a:off x="7242870" y="5735122"/>
            <a:ext cx="144542" cy="301228"/>
          </a:xfrm>
          <a:prstGeom prst="rect">
            <a:avLst/>
          </a:prstGeom>
          <a:noFill/>
          <a:ln/>
        </p:spPr>
        <p:txBody>
          <a:bodyPr wrap="none" rtlCol="0" anchor="t"/>
          <a:lstStyle/>
          <a:p>
            <a:pPr marL="0" indent="0" algn="ctr">
              <a:lnSpc>
                <a:spcPts val="2371"/>
              </a:lnSpc>
              <a:buNone/>
            </a:pPr>
            <a:r>
              <a:rPr lang="en-US" sz="1897" b="1" dirty="0">
                <a:solidFill>
                  <a:srgbClr val="48A8E2"/>
                </a:solidFill>
                <a:latin typeface="Nunito" pitchFamily="34" charset="0"/>
                <a:ea typeface="Nunito" pitchFamily="34" charset="-122"/>
                <a:cs typeface="Nunito" pitchFamily="34" charset="-120"/>
              </a:rPr>
              <a:t>4</a:t>
            </a:r>
            <a:endParaRPr lang="en-US" sz="1897" dirty="0"/>
          </a:p>
        </p:txBody>
      </p:sp>
      <p:sp>
        <p:nvSpPr>
          <p:cNvPr id="24" name="Text 21"/>
          <p:cNvSpPr/>
          <p:nvPr/>
        </p:nvSpPr>
        <p:spPr>
          <a:xfrm>
            <a:off x="8198525" y="5740360"/>
            <a:ext cx="2007751" cy="250865"/>
          </a:xfrm>
          <a:prstGeom prst="rect">
            <a:avLst/>
          </a:prstGeom>
          <a:noFill/>
          <a:ln/>
        </p:spPr>
        <p:txBody>
          <a:bodyPr wrap="none" rtlCol="0" anchor="t"/>
          <a:lstStyle/>
          <a:p>
            <a:pPr marL="0" indent="0" algn="l">
              <a:lnSpc>
                <a:spcPts val="1976"/>
              </a:lnSpc>
              <a:buNone/>
            </a:pPr>
            <a:endParaRPr lang="en-US" sz="1581" dirty="0"/>
          </a:p>
        </p:txBody>
      </p:sp>
      <p:sp>
        <p:nvSpPr>
          <p:cNvPr id="25" name="Text 22"/>
          <p:cNvSpPr/>
          <p:nvPr/>
        </p:nvSpPr>
        <p:spPr>
          <a:xfrm>
            <a:off x="8198525" y="6087547"/>
            <a:ext cx="4794944" cy="1541621"/>
          </a:xfrm>
          <a:prstGeom prst="rect">
            <a:avLst/>
          </a:prstGeom>
          <a:noFill/>
          <a:ln/>
        </p:spPr>
        <p:txBody>
          <a:bodyPr wrap="square" rtlCol="0" anchor="t"/>
          <a:lstStyle/>
          <a:p>
            <a:r>
              <a:rPr lang="en-US" dirty="0">
                <a:solidFill>
                  <a:schemeClr val="bg1"/>
                </a:solidFill>
              </a:rPr>
              <a:t>Such a model involves complex data from various resources such as Solar absorptions, Geomagnetic measurements, and historical solar storm data. Such variables may not be easily discernible through tradition statistical methods.</a:t>
            </a:r>
          </a:p>
        </p:txBody>
      </p:sp>
      <p:sp>
        <p:nvSpPr>
          <p:cNvPr id="30" name="Text 11">
            <a:extLst>
              <a:ext uri="{FF2B5EF4-FFF2-40B4-BE49-F238E27FC236}">
                <a16:creationId xmlns:a16="http://schemas.microsoft.com/office/drawing/2014/main" id="{47F2F023-C411-DA5E-7E07-B628AAF97499}"/>
              </a:ext>
            </a:extLst>
          </p:cNvPr>
          <p:cNvSpPr/>
          <p:nvPr/>
        </p:nvSpPr>
        <p:spPr>
          <a:xfrm>
            <a:off x="8178205" y="5778460"/>
            <a:ext cx="2007751" cy="250865"/>
          </a:xfrm>
          <a:prstGeom prst="rect">
            <a:avLst/>
          </a:prstGeom>
          <a:noFill/>
          <a:ln/>
        </p:spPr>
        <p:txBody>
          <a:bodyPr wrap="none" rtlCol="0" anchor="t"/>
          <a:lstStyle/>
          <a:p>
            <a:pPr marL="0" indent="0" algn="l">
              <a:lnSpc>
                <a:spcPts val="1976"/>
              </a:lnSpc>
              <a:buNone/>
            </a:pPr>
            <a:r>
              <a:rPr lang="en-US" sz="2800" b="1" dirty="0">
                <a:solidFill>
                  <a:schemeClr val="accent5">
                    <a:lumMod val="75000"/>
                  </a:schemeClr>
                </a:solidFill>
                <a:latin typeface="Nunito" pitchFamily="34" charset="0"/>
              </a:rPr>
              <a:t>Compilation of Data</a:t>
            </a:r>
            <a:endParaRPr lang="en-US" sz="2800" dirty="0">
              <a:solidFill>
                <a:schemeClr val="accent5">
                  <a:lumMod val="7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1321</TotalTime>
  <Words>1566</Words>
  <Application>Microsoft Office PowerPoint</Application>
  <PresentationFormat>Custom</PresentationFormat>
  <Paragraphs>165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Subhadeep Dey</cp:lastModifiedBy>
  <cp:revision>12</cp:revision>
  <dcterms:created xsi:type="dcterms:W3CDTF">2024-05-02T17:41:57Z</dcterms:created>
  <dcterms:modified xsi:type="dcterms:W3CDTF">2024-05-05T06:41:30Z</dcterms:modified>
</cp:coreProperties>
</file>